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3" r:id="rId4"/>
    <p:sldId id="276" r:id="rId5"/>
    <p:sldId id="272" r:id="rId6"/>
    <p:sldId id="277" r:id="rId7"/>
    <p:sldId id="299" r:id="rId8"/>
    <p:sldId id="300" r:id="rId9"/>
    <p:sldId id="301" r:id="rId10"/>
    <p:sldId id="306" r:id="rId11"/>
    <p:sldId id="304" r:id="rId12"/>
    <p:sldId id="305" r:id="rId13"/>
    <p:sldId id="278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295" r:id="rId30"/>
    <p:sldId id="296" r:id="rId31"/>
    <p:sldId id="297" r:id="rId32"/>
    <p:sldId id="298" r:id="rId33"/>
    <p:sldId id="257" r:id="rId34"/>
    <p:sldId id="259" r:id="rId35"/>
    <p:sldId id="260" r:id="rId36"/>
    <p:sldId id="261" r:id="rId37"/>
    <p:sldId id="265" r:id="rId38"/>
    <p:sldId id="264" r:id="rId39"/>
    <p:sldId id="262" r:id="rId40"/>
    <p:sldId id="263" r:id="rId41"/>
    <p:sldId id="269" r:id="rId42"/>
    <p:sldId id="258" r:id="rId43"/>
    <p:sldId id="314" r:id="rId44"/>
    <p:sldId id="315" r:id="rId45"/>
    <p:sldId id="316" r:id="rId46"/>
    <p:sldId id="317" r:id="rId47"/>
    <p:sldId id="266" r:id="rId48"/>
    <p:sldId id="267" r:id="rId49"/>
    <p:sldId id="268" r:id="rId50"/>
    <p:sldId id="270" r:id="rId5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dláková Martina" initials="VM" lastIdx="4" clrIdx="0">
    <p:extLst/>
  </p:cmAuthor>
  <p:cmAuthor id="2" name="IB" initials="IB" lastIdx="7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31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07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81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41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411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025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44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82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9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24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58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032C5-AC41-4A9A-8E72-28E1F1037DE3}" type="datetimeFigureOut">
              <a:rPr lang="cs-CZ" smtClean="0"/>
              <a:pPr/>
              <a:t>21.4.2017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24B2B-7E7A-47A6-9F5E-489CD5C907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77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uvs.cz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uvs.cz/cs/kancelar-nau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Školení hodnotitelů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3200" dirty="0" smtClean="0">
                <a:hlinkClick r:id="rId2"/>
              </a:rPr>
              <a:t>www.nauvs.cz</a:t>
            </a:r>
            <a:r>
              <a:rPr lang="cs-CZ" sz="3200" dirty="0" smtClean="0"/>
              <a:t>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01761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726141"/>
            <a:ext cx="78867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/>
              <a:t>Posuzování žádostí o státní souhlas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posuzují se návrhy budoucích studijních programů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zabezpečení VŠ: po stránce personální, materiální a finanční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předpoklady pro související tvůrčí činnost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předpoklady pro vznik vysokoškolského prostředí</a:t>
            </a:r>
          </a:p>
          <a:p>
            <a:pPr marL="0" indent="0">
              <a:buFontTx/>
              <a:buChar char="-"/>
            </a:pP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Posuzování žádostí o určení typu vysoké školy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přechod z „neuniverzitní“ na „univerzitní“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posuzují se předpoklady plnit plnohodnotnou roli univerzitní VŠ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915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537882"/>
            <a:ext cx="7886700" cy="56390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 smtClean="0"/>
              <a:t>Kontrola dodržování právních předpisů</a:t>
            </a:r>
          </a:p>
          <a:p>
            <a:r>
              <a:rPr lang="cs-CZ" dirty="0" smtClean="0"/>
              <a:t>řídí se zákonem o kontrolním řádu</a:t>
            </a:r>
          </a:p>
          <a:p>
            <a:r>
              <a:rPr lang="cs-CZ" dirty="0" smtClean="0"/>
              <a:t>zahajována z iniciativy NAÚ</a:t>
            </a:r>
          </a:p>
          <a:p>
            <a:r>
              <a:rPr lang="cs-CZ" dirty="0" smtClean="0"/>
              <a:t>zjišťuje, zda činnosti vysoké školy nejsou v rozporu se zákonem o VŠ</a:t>
            </a:r>
            <a:r>
              <a:rPr lang="cs-CZ" dirty="0"/>
              <a:t> </a:t>
            </a:r>
            <a:r>
              <a:rPr lang="cs-CZ" dirty="0" smtClean="0"/>
              <a:t>a standardy pro akreditace</a:t>
            </a:r>
          </a:p>
          <a:p>
            <a:r>
              <a:rPr lang="cs-CZ" dirty="0" smtClean="0"/>
              <a:t>týká se českých VŠ i poboček zahraničních VŠ</a:t>
            </a:r>
          </a:p>
          <a:p>
            <a:r>
              <a:rPr lang="cs-CZ" dirty="0" smtClean="0"/>
              <a:t>kontrola na místě</a:t>
            </a:r>
          </a:p>
          <a:p>
            <a:pPr>
              <a:buNone/>
            </a:pPr>
            <a:endParaRPr lang="cs-CZ" u="sng" dirty="0" smtClean="0"/>
          </a:p>
          <a:p>
            <a:pPr>
              <a:buNone/>
            </a:pPr>
            <a:r>
              <a:rPr lang="cs-CZ" u="sng" dirty="0" smtClean="0"/>
              <a:t>Hodnocení činnosti vysokých škol</a:t>
            </a:r>
          </a:p>
          <a:p>
            <a:pPr>
              <a:buNone/>
            </a:pPr>
            <a:endParaRPr lang="cs-CZ" u="sng" dirty="0" smtClean="0"/>
          </a:p>
          <a:p>
            <a:pPr>
              <a:buNone/>
            </a:pPr>
            <a:r>
              <a:rPr lang="cs-CZ" u="sng" dirty="0" smtClean="0"/>
              <a:t>Posuzování splnění podmínek k poskytování zahraničního vysokoškolského vzdělávání na území ČR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5444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Sankce při zjištěných nedostatcích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600" dirty="0" smtClean="0"/>
              <a:t>v </a:t>
            </a:r>
            <a:r>
              <a:rPr lang="cs-CZ" altLang="cs-CZ" sz="2600" dirty="0"/>
              <a:t>případě zjištění nedostatků </a:t>
            </a:r>
            <a:r>
              <a:rPr lang="cs-CZ" altLang="cs-CZ" sz="2600" dirty="0" smtClean="0"/>
              <a:t>NAÚ doporučí </a:t>
            </a:r>
            <a:r>
              <a:rPr lang="cs-CZ" altLang="cs-CZ" sz="2600" dirty="0"/>
              <a:t>vysoké škole zjednat nápravu a </a:t>
            </a:r>
            <a:r>
              <a:rPr lang="cs-CZ" altLang="cs-CZ" sz="2600" dirty="0" smtClean="0"/>
              <a:t>stanoví </a:t>
            </a:r>
            <a:r>
              <a:rPr lang="cs-CZ" altLang="cs-CZ" sz="2600" dirty="0"/>
              <a:t>lhůtu</a:t>
            </a:r>
          </a:p>
          <a:p>
            <a:r>
              <a:rPr lang="cs-CZ" altLang="cs-CZ" sz="2600" dirty="0"/>
              <a:t>v případě zjištění závažných nedostatků </a:t>
            </a:r>
            <a:r>
              <a:rPr lang="cs-CZ" altLang="cs-CZ" sz="2600" dirty="0" smtClean="0"/>
              <a:t>NAÚ rozhodne </a:t>
            </a:r>
            <a:r>
              <a:rPr lang="cs-CZ" altLang="cs-CZ" sz="2600" dirty="0"/>
              <a:t>podle </a:t>
            </a:r>
            <a:r>
              <a:rPr lang="cs-CZ" altLang="cs-CZ" sz="2600" dirty="0" smtClean="0"/>
              <a:t>jejich povahy o sankcích:</a:t>
            </a:r>
          </a:p>
          <a:p>
            <a:pPr marL="0" indent="0">
              <a:buNone/>
            </a:pPr>
            <a:r>
              <a:rPr lang="cs-CZ" altLang="cs-CZ" sz="2200" dirty="0" smtClean="0"/>
              <a:t>U studijního programu </a:t>
            </a:r>
            <a:r>
              <a:rPr lang="cs-CZ" altLang="cs-CZ" sz="2200" b="1" dirty="0" smtClean="0"/>
              <a:t>omezení </a:t>
            </a:r>
            <a:r>
              <a:rPr lang="cs-CZ" altLang="cs-CZ" sz="2200" b="1" dirty="0"/>
              <a:t>akreditace </a:t>
            </a:r>
            <a:r>
              <a:rPr lang="cs-CZ" altLang="cs-CZ" sz="2200" dirty="0"/>
              <a:t>= zákaz přijímat </a:t>
            </a:r>
            <a:r>
              <a:rPr lang="cs-CZ" altLang="cs-CZ" sz="2200" dirty="0" smtClean="0"/>
              <a:t>nové uchazeče, nebo </a:t>
            </a:r>
            <a:r>
              <a:rPr lang="cs-CZ" altLang="cs-CZ" sz="2200" b="1" dirty="0" smtClean="0"/>
              <a:t>odnětí </a:t>
            </a:r>
            <a:r>
              <a:rPr lang="cs-CZ" altLang="cs-CZ" sz="2200" b="1" dirty="0"/>
              <a:t>akreditace </a:t>
            </a:r>
            <a:r>
              <a:rPr lang="cs-CZ" altLang="cs-CZ" sz="2200" dirty="0"/>
              <a:t>= zákaz uskutečňovat </a:t>
            </a:r>
            <a:r>
              <a:rPr lang="cs-CZ" altLang="cs-CZ" sz="2200" dirty="0" smtClean="0"/>
              <a:t>výuku.</a:t>
            </a:r>
          </a:p>
          <a:p>
            <a:pPr marL="0" indent="0">
              <a:buNone/>
            </a:pPr>
            <a:r>
              <a:rPr lang="cs-CZ" altLang="cs-CZ" sz="2200" dirty="0" smtClean="0"/>
              <a:t>U institucionální akreditace </a:t>
            </a:r>
            <a:r>
              <a:rPr lang="cs-CZ" altLang="cs-CZ" sz="2200" b="1" dirty="0" smtClean="0"/>
              <a:t>omezení akreditace studijního programu</a:t>
            </a:r>
            <a:r>
              <a:rPr lang="cs-CZ" altLang="cs-CZ" sz="2200" dirty="0" smtClean="0"/>
              <a:t>, </a:t>
            </a:r>
            <a:r>
              <a:rPr lang="cs-CZ" altLang="cs-CZ" sz="2200" b="1" dirty="0" smtClean="0"/>
              <a:t>zánik oprávnění uskutečňovat studijní program</a:t>
            </a:r>
            <a:r>
              <a:rPr lang="cs-CZ" altLang="cs-CZ" sz="2200" dirty="0" smtClean="0"/>
              <a:t>, </a:t>
            </a:r>
            <a:r>
              <a:rPr lang="cs-CZ" altLang="cs-CZ" sz="2200" b="1" dirty="0" smtClean="0"/>
              <a:t>omezení institucionální akreditace </a:t>
            </a:r>
            <a:r>
              <a:rPr lang="cs-CZ" altLang="cs-CZ" sz="2200" dirty="0" smtClean="0"/>
              <a:t>= zákaz vytvářet další studijní programy, nebo </a:t>
            </a:r>
            <a:r>
              <a:rPr lang="cs-CZ" altLang="cs-CZ" sz="2200" b="1" dirty="0" smtClean="0"/>
              <a:t>odnětí institucionální akreditace</a:t>
            </a:r>
            <a:r>
              <a:rPr lang="cs-CZ" altLang="cs-CZ" sz="2200" dirty="0" smtClean="0"/>
              <a:t>.</a:t>
            </a:r>
            <a:endParaRPr lang="cs-CZ" altLang="cs-CZ" sz="2200" dirty="0"/>
          </a:p>
          <a:p>
            <a:pPr lvl="1">
              <a:buNone/>
            </a:pPr>
            <a:endParaRPr lang="cs-CZ" altLang="cs-CZ" sz="20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1848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 smtClean="0"/>
              <a:t>Standardy pro akreditace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6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 smtClean="0"/>
              <a:t>od roku 2016 – obecně závazný předpis (nařízení vlády)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cs-CZ" altLang="cs-CZ" sz="2400" dirty="0" smtClean="0"/>
              <a:t>kladou důraz na vytvoření institucionálního prostředí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cs-CZ" altLang="cs-CZ" sz="2400" dirty="0" smtClean="0"/>
              <a:t>jsou tvořeny: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cs-CZ" altLang="cs-CZ" sz="2400" dirty="0" smtClean="0"/>
              <a:t>	- standardy pro institucionální akreditaci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standardy pro akreditaci studijního programu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standardy pro akreditaci habilitačního řízení a řízení ke 	   jmenování profesorem</a:t>
            </a:r>
          </a:p>
          <a:p>
            <a:pPr lvl="0">
              <a:defRPr/>
            </a:pPr>
            <a:r>
              <a:rPr lang="cs-CZ" dirty="0" smtClean="0">
                <a:solidFill>
                  <a:prstClr val="black"/>
                </a:solidFill>
              </a:rPr>
              <a:t>při podání žádosti o akreditaci musí VŠ sama zhodnotit, jak naplňuje jednotlivé standardy</a:t>
            </a:r>
          </a:p>
          <a:p>
            <a:pPr lvl="0">
              <a:buNone/>
              <a:defRPr/>
            </a:pPr>
            <a:r>
              <a:rPr lang="cs-CZ" dirty="0" smtClean="0"/>
              <a:t>			SEBEHODNOTÍCÍ ZPRÁVA</a:t>
            </a:r>
            <a:endParaRPr lang="cs-CZ" dirty="0" smtClean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  <p:sp>
        <p:nvSpPr>
          <p:cNvPr id="4" name="Šipka doprava 3"/>
          <p:cNvSpPr/>
          <p:nvPr/>
        </p:nvSpPr>
        <p:spPr>
          <a:xfrm>
            <a:off x="1281953" y="56298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 smtClean="0"/>
              <a:t>Standardy pro akreditaci studijního programu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6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altLang="cs-CZ" b="1" dirty="0" smtClean="0"/>
              <a:t>A. Požadavky na institucionální prostředí</a:t>
            </a:r>
          </a:p>
          <a:p>
            <a:r>
              <a:rPr lang="cs-CZ" altLang="cs-CZ" sz="2400" dirty="0" smtClean="0"/>
              <a:t>vysoká škola (VŠ) má vymezeny působnosti a pravomoci a odpovědnosti svých orgánů ve vztahu k tvorbě a uskutečňování studijních programů</a:t>
            </a:r>
          </a:p>
          <a:p>
            <a:r>
              <a:rPr lang="cs-CZ" altLang="cs-CZ" sz="2400" dirty="0" smtClean="0"/>
              <a:t>VŠ má vytvořena pravidla pro posuzování podmínek pro přijetí ke studiu (včetně případného uznávání předchozího vzdělání)</a:t>
            </a:r>
          </a:p>
          <a:p>
            <a:r>
              <a:rPr lang="cs-CZ" altLang="cs-CZ" sz="2400" dirty="0" smtClean="0"/>
              <a:t>VŠ má přijata pravidla zajišťující úroveň kvality kvalifikačních prací (včetně požadavků na vedení prací a nejvyšší počet prací, které může vést jedna osoba)</a:t>
            </a:r>
          </a:p>
          <a:p>
            <a:r>
              <a:rPr lang="cs-CZ" altLang="cs-CZ" sz="2400" dirty="0" smtClean="0"/>
              <a:t>VŠ má funkční vnitřní systém zajišťování a hodnocení kvality (včetně zapojení studentů, akademických pracovníků a </a:t>
            </a:r>
            <a:r>
              <a:rPr lang="cs-CZ" altLang="cs-CZ" sz="2400" dirty="0" err="1" smtClean="0"/>
              <a:t>stakeholderů</a:t>
            </a:r>
            <a:r>
              <a:rPr lang="cs-CZ" altLang="cs-CZ" sz="2400" dirty="0" smtClean="0"/>
              <a:t>)</a:t>
            </a:r>
          </a:p>
          <a:p>
            <a:pPr>
              <a:buFont typeface="Arial" charset="0"/>
              <a:buNone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737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VŠ sleduje míru úspěšnosti v příjímacím řízení, studijní neúspěšnost ve studijním programu, míru řádného ukončení studia a uplatnitelnost absolventů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vzdělávací a tvůrčí činnosti VŠ vycházejí ze soudobých poznatků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jsou uskutečňovány zahraniční mobility studentů a akademických pracovníků,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jsou nabízeny studijní předměty vyučované v cizích jazycích nebo studijní programy uskutečňované v cizích jazycích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VŠ rozvíjí spolupráci s praxí s přihlédnutím k typům a případným profilům studijních programů; jde zejména o praktickou výuku, zadávání kvalifikačních </a:t>
            </a:r>
            <a:r>
              <a:rPr lang="cs-CZ" sz="2400" dirty="0" err="1" smtClean="0"/>
              <a:t>prácí</a:t>
            </a:r>
            <a:r>
              <a:rPr lang="cs-CZ" sz="2400" dirty="0" smtClean="0"/>
              <a:t>, přiznávání stipendií a zapojování odborníků z praxe do vzdělávacího procesu.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73763"/>
          </a:xfrm>
        </p:spPr>
        <p:txBody>
          <a:bodyPr/>
          <a:lstStyle/>
          <a:p>
            <a:r>
              <a:rPr lang="cs-CZ" altLang="cs-CZ" sz="2400" smtClean="0"/>
              <a:t>VŠ komunikuje s profesními komorami, oborovými sdruženími, organizacemi zaměstnavatelů nebo dalšími odborníky z praxe a zjišťuje jejich očekávání a požadavky na absolventy studijních programů</a:t>
            </a:r>
          </a:p>
          <a:p>
            <a:r>
              <a:rPr lang="cs-CZ" altLang="cs-CZ" sz="2400" smtClean="0"/>
              <a:t>VŠ má vybudován funkční informační systém a zabezpečuje přístup k informacích o studijních programech a studiu</a:t>
            </a:r>
          </a:p>
          <a:p>
            <a:r>
              <a:rPr lang="cs-CZ" altLang="cs-CZ" sz="2400" smtClean="0"/>
              <a:t>VŠ má dostatečné a studentům dostupné služby knihoven a elektronické zdroje pro výuku</a:t>
            </a:r>
          </a:p>
          <a:p>
            <a:r>
              <a:rPr lang="cs-CZ" altLang="cs-CZ" sz="2400" smtClean="0"/>
              <a:t>VŠ disponuje odpovídajícími podpůrnými službami a administrativními zdroji</a:t>
            </a:r>
          </a:p>
          <a:p>
            <a:r>
              <a:rPr lang="cs-CZ" altLang="cs-CZ" sz="2400" smtClean="0"/>
              <a:t>uchazeči o studium a studenti mají k dispozici nabídku informačních a poradenských služeb souvisejících s rovnými příležitostmi a specifickými potřebami</a:t>
            </a:r>
          </a:p>
          <a:p>
            <a:r>
              <a:rPr lang="cs-CZ" altLang="cs-CZ" sz="2400" smtClean="0"/>
              <a:t>VŠ má dostatečně účinná opatření proti podvodům a plagiátorství</a:t>
            </a:r>
          </a:p>
          <a:p>
            <a:endParaRPr lang="cs-CZ" altLang="cs-CZ" sz="2400" smtClean="0"/>
          </a:p>
          <a:p>
            <a:endParaRPr lang="cs-CZ" altLang="cs-CZ" sz="2400" smtClean="0"/>
          </a:p>
          <a:p>
            <a:pPr>
              <a:buFont typeface="Arial" charset="0"/>
              <a:buNone/>
            </a:pPr>
            <a:endParaRPr lang="cs-CZ" altLang="cs-CZ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b="1" dirty="0" smtClean="0"/>
              <a:t>B. Požadavky na studijní program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studijní program je z hlediska typu, formy a profilu v souladu s posláním VŠ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i="1" dirty="0" smtClean="0"/>
              <a:t>s</a:t>
            </a:r>
            <a:r>
              <a:rPr lang="cs-CZ" sz="2400" dirty="0" smtClean="0"/>
              <a:t>tudijní program má vymezeno uplatnění absolventů studijního programu a typické pracovní pozice absolventa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obsah studia odpovídá cílům studia a umožňuje dosažení stanoveného profilu absolventa studijního programu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obsah vyučovaných studijních předmětů, metody výuky, zajištění praktické výuky, způsob hodnocení, obsah státních zkoušek, témata a zaměření kvalifikačních prací jsou v souladu s plánovanými výsledky učení a profilem absolventa v daném studijním programu a vytvářejí logický celek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požadavky na praxi u profesně zaměřených programů: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alespoň 12 týdnů u bakalářského programu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</a:t>
            </a:r>
            <a:r>
              <a:rPr lang="cs-CZ" altLang="cs-CZ" sz="2400" dirty="0"/>
              <a:t>alespoň </a:t>
            </a:r>
            <a:r>
              <a:rPr lang="cs-CZ" altLang="cs-CZ" sz="2400" dirty="0" smtClean="0"/>
              <a:t>6 </a:t>
            </a:r>
            <a:r>
              <a:rPr lang="cs-CZ" altLang="cs-CZ" sz="2400" dirty="0"/>
              <a:t>týdnů u </a:t>
            </a:r>
            <a:r>
              <a:rPr lang="cs-CZ" altLang="cs-CZ" sz="2400" dirty="0" smtClean="0"/>
              <a:t>magisterského </a:t>
            </a:r>
            <a:r>
              <a:rPr lang="cs-CZ" altLang="cs-CZ" sz="2400" dirty="0"/>
              <a:t>programu</a:t>
            </a:r>
            <a:endParaRPr lang="cs-CZ" alt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u studijních </a:t>
            </a:r>
            <a:r>
              <a:rPr lang="cs-CZ" sz="2400" dirty="0" smtClean="0"/>
              <a:t>programů, které připravují k výkonu regulovaného povolání, musí být doložen souhlas příslušného regulačního orgánů s uplatněním absolventů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dirty="0"/>
              <a:t>	</a:t>
            </a:r>
            <a:r>
              <a:rPr lang="cs-CZ" sz="2400" dirty="0" smtClean="0"/>
              <a:t>(např. u Všeobecného lékařství souhlas Ministerstva 	zdravotnictví)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u </a:t>
            </a:r>
            <a:r>
              <a:rPr lang="cs-CZ" sz="2400" dirty="0" smtClean="0"/>
              <a:t>distančního studia musí VŠ prokázat, že pro jednotlivé předměty jsou zpracovány studijní pomůcky, které studentům nahradí kontaktní výuku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cs-CZ" altLang="cs-CZ" sz="2400" u="sng" dirty="0" smtClean="0"/>
              <a:t>Personální zabezpečení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každý studijní program musí mít vlastního garanta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garant 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– musí být odborně činný v daném programu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 smtClean="0"/>
              <a:t>	– může garantovat nejvýše jeden </a:t>
            </a:r>
            <a:r>
              <a:rPr lang="cs-CZ" altLang="cs-CZ" sz="2400" dirty="0" smtClean="0"/>
              <a:t>bakalářský a </a:t>
            </a:r>
            <a:r>
              <a:rPr lang="cs-CZ" altLang="cs-CZ" sz="2400" dirty="0" smtClean="0"/>
              <a:t>jeden 	</a:t>
            </a:r>
            <a:r>
              <a:rPr lang="cs-CZ" altLang="cs-CZ" sz="2400" dirty="0" smtClean="0"/>
              <a:t>magisterský program, nebo jeden magisterský a jeden 	</a:t>
            </a:r>
            <a:r>
              <a:rPr lang="cs-CZ" altLang="cs-CZ" sz="2400" smtClean="0"/>
              <a:t>doktorský program (pokud </a:t>
            </a:r>
            <a:r>
              <a:rPr lang="cs-CZ" altLang="cs-CZ" sz="2400" dirty="0" smtClean="0"/>
              <a:t>jsou </a:t>
            </a:r>
            <a:r>
              <a:rPr lang="cs-CZ" altLang="cs-CZ" sz="2400" smtClean="0"/>
              <a:t>obsahově příbuzné)</a:t>
            </a: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 smtClean="0"/>
              <a:t>	– musí být minimálně docent (u magisterských a 		doktorských programů) nebo doktor (u 			bakalářských programů)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 smtClean="0"/>
              <a:t>	– musí mít plný týdenní úvazek na dané VŠ (z toho na 	příslušné fakultě alespoň 0,5), jeho jiné pracovní úvazky 	nesmí v součtu přesáhnout 0,5)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Jmenování hodnoticí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2600" dirty="0" smtClean="0"/>
              <a:t>Hodnoticí komise jsou jmenovány ad hoc</a:t>
            </a:r>
          </a:p>
          <a:p>
            <a:pPr lvl="0"/>
            <a:r>
              <a:rPr lang="cs-CZ" sz="2600" dirty="0" smtClean="0"/>
              <a:t>Hodnoticí komise jsou sestavovány z osob zapsaných v seznamu hodnotitelů do příslušné oblasti vzdělání</a:t>
            </a:r>
          </a:p>
          <a:p>
            <a:pPr lvl="0"/>
            <a:r>
              <a:rPr lang="cs-CZ" sz="2600" dirty="0" smtClean="0"/>
              <a:t>Kombinované programy – hodnoticí komise je složena z členů více oblastí vzdělávání</a:t>
            </a:r>
          </a:p>
          <a:p>
            <a:r>
              <a:rPr lang="cs-CZ" sz="2600" dirty="0" smtClean="0"/>
              <a:t>Členem každé komise musí být student</a:t>
            </a:r>
          </a:p>
          <a:p>
            <a:pPr lvl="0"/>
            <a:r>
              <a:rPr lang="cs-CZ" sz="2600" dirty="0" smtClean="0"/>
              <a:t>Struktura komise: předseda + (místopředseda) + členové (obvykle 7 osob)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4169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celková </a:t>
            </a:r>
            <a:r>
              <a:rPr lang="cs-CZ" sz="2400" dirty="0"/>
              <a:t>struktura akademických pracovníků zabezpečujících studijní program odpovídá z hlediska kvalifikace, věku, délky týdenní pracovní doby a zkušeností s působením v zahraničí nebo v praxi </a:t>
            </a:r>
            <a:r>
              <a:rPr lang="cs-CZ" sz="2400" dirty="0" smtClean="0"/>
              <a:t>cílům </a:t>
            </a:r>
            <a:r>
              <a:rPr lang="cs-CZ" sz="2400" dirty="0"/>
              <a:t>a </a:t>
            </a:r>
            <a:r>
              <a:rPr lang="cs-CZ" sz="2400" dirty="0" smtClean="0"/>
              <a:t>obsahu </a:t>
            </a:r>
            <a:r>
              <a:rPr lang="cs-CZ" sz="2400" dirty="0"/>
              <a:t>studijního </a:t>
            </a:r>
            <a:r>
              <a:rPr lang="cs-CZ" sz="2400" dirty="0" smtClean="0"/>
              <a:t>programu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základní teoretické předměty musí být vyučovány profesory, docenty (nebo akademickými pracovníky s vědeckou hodností – v případě bakalářského programu)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u profesně zaměřeného bakalářského programu by do výuky měli být zapojeni rovněž odborníci z praxe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cs-CZ" altLang="cs-CZ" sz="2400" u="sng" dirty="0" smtClean="0"/>
              <a:t>Tvůrčí (výzkumná) činnost</a:t>
            </a:r>
            <a:endParaRPr lang="cs-CZ" altLang="cs-CZ" sz="2400" u="sng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tvůrčí </a:t>
            </a:r>
            <a:r>
              <a:rPr lang="cs-CZ" altLang="cs-CZ" sz="2400" dirty="0"/>
              <a:t>činnost VŠ musí souviset se studijním programem a musí odpovídat nárokům na bakalářský, magisterský nebo doktorský program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 případě magisterského nebo doktorského programu musí být VŠ (fakulta) řešitelem výzkumných projektů, které se odborně vztahují ke studijnímu programu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 smtClean="0"/>
              <a:t>Standardy pro institucionální akreditaci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6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altLang="cs-CZ" b="1" dirty="0" smtClean="0"/>
              <a:t>A. Požadavky na institucionální prostředí</a:t>
            </a:r>
          </a:p>
          <a:p>
            <a:r>
              <a:rPr lang="cs-CZ" altLang="cs-CZ" sz="2400" dirty="0" smtClean="0"/>
              <a:t>vysoká škola (VŠ) má vymezeny působnosti a pravomoci a odpovědnosti svých orgánů; má vytvořené ekonomické a kontrolní mechanismy, které zajistí odpovídající úroveň její činnosti</a:t>
            </a:r>
          </a:p>
          <a:p>
            <a:r>
              <a:rPr lang="cs-CZ" altLang="cs-CZ" sz="2400" dirty="0" smtClean="0"/>
              <a:t>VŠ má vymezeno své poslání, strategické cíle a soubor ukazatelů sledující jejich naplňování</a:t>
            </a:r>
          </a:p>
          <a:p>
            <a:r>
              <a:rPr lang="cs-CZ" altLang="cs-CZ" sz="2400" dirty="0" smtClean="0"/>
              <a:t>VŠ má schválené zásadní strategické dokumenty svými samosprávnými orgány</a:t>
            </a:r>
          </a:p>
          <a:p>
            <a:r>
              <a:rPr lang="cs-CZ" altLang="cs-CZ" sz="2400" dirty="0" smtClean="0"/>
              <a:t>VŠ má nastaven účinný systém rovného přístupu ke studentům a uchazečům o studium</a:t>
            </a:r>
          </a:p>
          <a:p>
            <a:endParaRPr lang="cs-CZ" altLang="cs-CZ" sz="2400" dirty="0" smtClean="0"/>
          </a:p>
          <a:p>
            <a:pPr>
              <a:buFont typeface="Arial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507149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sah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r>
              <a:rPr lang="cs-CZ" altLang="cs-CZ" sz="2400" smtClean="0"/>
              <a:t>VŠ do své činnosti promítá mezinárodní, národní a regionální spolupráci</a:t>
            </a:r>
          </a:p>
          <a:p>
            <a:r>
              <a:rPr lang="cs-CZ" altLang="cs-CZ" sz="2400" smtClean="0"/>
              <a:t>VŠ uplatňuje metodiku hodnocení výsledků tvůrčí činnosti, hodnotí nejvýznamnější aktivity tvůrčí činnosti za posledních 5 let; tvůrčí činnosti se promítá do vzdělávací činnosti</a:t>
            </a:r>
          </a:p>
          <a:p>
            <a:r>
              <a:rPr lang="cs-CZ" altLang="cs-CZ" sz="2400" smtClean="0"/>
              <a:t>VŠ má funkční vnitřní systém zajišťování kvality (včetně zřízené funkční rady pro vnitřní hodnocení)</a:t>
            </a:r>
          </a:p>
          <a:p>
            <a:r>
              <a:rPr lang="cs-CZ" altLang="cs-CZ" sz="2400" smtClean="0"/>
              <a:t>Vnitřní hodnocení kvality je prováděno pravidelně a výsledky jsou dostupné členům akademické obce VŠ</a:t>
            </a:r>
          </a:p>
          <a:p>
            <a:r>
              <a:rPr lang="cs-CZ" altLang="cs-CZ" sz="2400" smtClean="0"/>
              <a:t>VŠ má zavedené účinné kontrolní procesy a na ně navazující procesy směřující k nápravě nedostatků</a:t>
            </a:r>
          </a:p>
          <a:p>
            <a:r>
              <a:rPr lang="cs-CZ" altLang="cs-CZ" sz="2400" smtClean="0"/>
              <a:t>VŠ zveřejňuje informace o fungování vnitřního systému zajišťování kvality, zjištěných výsledcích a přijatých opatřeních</a:t>
            </a:r>
          </a:p>
        </p:txBody>
      </p:sp>
    </p:spTree>
    <p:extLst>
      <p:ext uri="{BB962C8B-B14F-4D97-AF65-F5344CB8AC3E}">
        <p14:creationId xmlns:p14="http://schemas.microsoft.com/office/powerpoint/2010/main" val="2341933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sah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r>
              <a:rPr lang="cs-CZ" altLang="cs-CZ" sz="2400" smtClean="0"/>
              <a:t>VŠ má vymezena pravidla pro tvorbu a schvalování studijních programů</a:t>
            </a:r>
          </a:p>
          <a:p>
            <a:r>
              <a:rPr lang="cs-CZ" altLang="cs-CZ" sz="2400" smtClean="0"/>
              <a:t>VŠ má vymezené vnitřní požadavky na studijní programy, jejichž splnění a dodržování je schopna prokázat na kterémkoli studijním programu</a:t>
            </a:r>
          </a:p>
          <a:p>
            <a:r>
              <a:rPr lang="cs-CZ" altLang="cs-CZ" sz="2400" smtClean="0"/>
              <a:t>VŠ má nastaveny procesy pro sledování plnění vnitřních požadavků u schválených studijních programů a v případě jejich neplnění nastaveny mechanismy zajišťující zjednání nápravy</a:t>
            </a:r>
          </a:p>
        </p:txBody>
      </p:sp>
    </p:spTree>
    <p:extLst>
      <p:ext uri="{BB962C8B-B14F-4D97-AF65-F5344CB8AC3E}">
        <p14:creationId xmlns:p14="http://schemas.microsoft.com/office/powerpoint/2010/main" val="3451985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6172200"/>
          </a:xfrm>
        </p:spPr>
        <p:txBody>
          <a:bodyPr/>
          <a:lstStyle/>
          <a:p>
            <a:r>
              <a:rPr lang="cs-CZ" altLang="cs-CZ" sz="2400" smtClean="0"/>
              <a:t>VŠ je schopna zabezpečit dostatečné a provozuschopné výukové prostory</a:t>
            </a:r>
          </a:p>
          <a:p>
            <a:r>
              <a:rPr lang="cs-CZ" altLang="cs-CZ" sz="2400" smtClean="0"/>
              <a:t>VŠ má vybudován funkční informační systém</a:t>
            </a:r>
          </a:p>
          <a:p>
            <a:r>
              <a:rPr lang="cs-CZ" altLang="cs-CZ" sz="2400" smtClean="0"/>
              <a:t>VŠ má dostatečné a studentům dostupné služby knihoven a elektronické zdroje pro výuku</a:t>
            </a:r>
          </a:p>
          <a:p>
            <a:r>
              <a:rPr lang="cs-CZ" altLang="cs-CZ" sz="2400" smtClean="0"/>
              <a:t>VŠ disponuje odpovídajícími podpůrnými službami a administrativními zdroji</a:t>
            </a:r>
          </a:p>
          <a:p>
            <a:r>
              <a:rPr lang="cs-CZ" altLang="cs-CZ" sz="2400" smtClean="0"/>
              <a:t>uchazeči o studium a studenti mají k dispozici nabídku informačních a poradenských služeb souvisejících se studiem a s možností uplatnění absolventů studijních programů v praxi</a:t>
            </a:r>
          </a:p>
        </p:txBody>
      </p:sp>
    </p:spTree>
    <p:extLst>
      <p:ext uri="{BB962C8B-B14F-4D97-AF65-F5344CB8AC3E}">
        <p14:creationId xmlns:p14="http://schemas.microsoft.com/office/powerpoint/2010/main" val="2793661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b="1" dirty="0" smtClean="0"/>
              <a:t>B. Požadavky na oblast vzdělávání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nařízení vlády vymezuje 37 oblastí vzdělávání, každá oblast je definovaná prostřednictvím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základních tematických okruhů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výčtem typických studijních programů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rámcovým profilem absolventa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2400" dirty="0" smtClean="0"/>
              <a:t>- relevantními charakteristickými profesemi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povaha, rozsah a struktura vzdělávací činnosti VŠ v dané oblasti musí odpovídat nařízení vlády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tvůrčí činnost VŠ musí souviset s danou oblastí vzdělávání a svým charakterem musí odpovídat nárokům na bakalářský, magisterský nebo doktorský program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8749903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867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celková struktura personálního zajištění výuky, tvůrčí činnosti a souvisejících činností akademickými pracovníky v dané oblasti vzdělávání odpovídá z hlediska kvalifikace, věku, délky týdenní pracovní doby nárokům na danou oblast vzdělávání a typ studijního programu (bakalář, magistr, doktor)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personální struktura musí zajišťovat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i="1" dirty="0" smtClean="0"/>
              <a:t>	a)</a:t>
            </a:r>
            <a:r>
              <a:rPr lang="cs-CZ" sz="2400" dirty="0" smtClean="0"/>
              <a:t> garantování úrovně kvality dané oblasti vzdělávání jako 	celku a jejího rozvoje,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i="1" dirty="0" smtClean="0"/>
              <a:t>	b)</a:t>
            </a:r>
            <a:r>
              <a:rPr lang="cs-CZ" sz="2400" dirty="0" smtClean="0"/>
              <a:t> garantování studijních programů v této oblasti a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i="1" dirty="0" smtClean="0"/>
              <a:t>	c)</a:t>
            </a:r>
            <a:r>
              <a:rPr lang="cs-CZ" sz="2400" dirty="0" smtClean="0"/>
              <a:t> garantování výuky těchto studijních programů.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627048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sah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867400"/>
          </a:xfrm>
        </p:spPr>
        <p:txBody>
          <a:bodyPr/>
          <a:lstStyle/>
          <a:p>
            <a:r>
              <a:rPr lang="cs-CZ" altLang="cs-CZ" sz="2400" smtClean="0"/>
              <a:t>adekvátní je mezinárodní působení VŠ v dané oblasti vzdělávání (zejména zahraniční mobility studentů a akademických pracovníků, jejich zapojení do činnosti mezinárodních odborných organizací a výzkumných projektů)</a:t>
            </a:r>
          </a:p>
          <a:p>
            <a:r>
              <a:rPr lang="cs-CZ" altLang="cs-CZ" sz="2400" smtClean="0"/>
              <a:t>adekvátní je spolupráce VŠ s praxí v dané oblasti vzdělávání.</a:t>
            </a:r>
          </a:p>
          <a:p>
            <a:r>
              <a:rPr lang="cs-CZ" altLang="cs-CZ" sz="2400" smtClean="0"/>
              <a:t>adekvátní je finanční, prostorové, přístrojové, informační a komunikační vybavení VŠ pro danou oblast vzdělávání</a:t>
            </a: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6906805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4000" dirty="0" smtClean="0"/>
              <a:t>Standardy pro akreditaci </a:t>
            </a:r>
            <a:br>
              <a:rPr lang="cs-CZ" altLang="cs-CZ" sz="4000" dirty="0" smtClean="0"/>
            </a:br>
            <a:r>
              <a:rPr lang="cs-CZ" altLang="cs-CZ" sz="4000" dirty="0" smtClean="0"/>
              <a:t>habilitačního řízení a řízení ke jmenování profesorem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433388" y="1951038"/>
            <a:ext cx="8229600" cy="49069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cs-CZ" altLang="cs-CZ" b="1" dirty="0" smtClean="0"/>
              <a:t>A. Požadavky na institucionální prostředí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vysoká škola (VŠ) má vymezeny působnosti a pravomoci a odpovědnosti svých orgánů ve vztahu k habilitačnímu a profesorskému řízení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b="1" dirty="0"/>
              <a:t>B</a:t>
            </a:r>
            <a:r>
              <a:rPr lang="cs-CZ" altLang="cs-CZ" b="1" dirty="0" smtClean="0"/>
              <a:t>. Požadavky na obory řízení</a:t>
            </a:r>
            <a:endParaRPr lang="cs-CZ" altLang="cs-CZ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obor řízení je jasně vymezen a vědecky vyprofilován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VŠ musí vykazovat v oboru řízení dlouhodobou vědeckou činnost, musí být dlouhodobě řešitelem vědeckých grantů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/>
              <a:t>VŠ musí v oboru řízení uskutečňovat doktorský studijní program alespoň po dobu 8 (6) roků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525780"/>
            <a:ext cx="7886700" cy="587502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u="sng" dirty="0" smtClean="0"/>
              <a:t>Postup při jmenování komise :</a:t>
            </a:r>
          </a:p>
          <a:p>
            <a:pPr marL="0" lvl="0" indent="0">
              <a:buNone/>
            </a:pPr>
            <a:endParaRPr lang="cs-CZ" sz="900" b="1" u="sng" dirty="0" smtClean="0"/>
          </a:p>
          <a:p>
            <a:pPr lvl="0"/>
            <a:r>
              <a:rPr lang="cs-CZ" sz="2600" dirty="0" smtClean="0"/>
              <a:t>Zpravodaj (člen Rady NAÚ) navrhne předsedovi NAÚ složení komise</a:t>
            </a:r>
          </a:p>
          <a:p>
            <a:pPr lvl="0"/>
            <a:r>
              <a:rPr lang="cs-CZ" sz="2600" dirty="0" smtClean="0"/>
              <a:t>Kancelář NAÚ vyžádá od navržených osob souhlas</a:t>
            </a:r>
          </a:p>
          <a:p>
            <a:r>
              <a:rPr lang="cs-CZ" sz="2600" dirty="0" smtClean="0"/>
              <a:t>Složení komise obdrží příslušná vysoká škola, která má 7 denní lhůtu pro uplatnění práva veta (v případě vetování některého člena/členů se navrhnou členové jiní)</a:t>
            </a:r>
          </a:p>
          <a:p>
            <a:pPr lvl="0"/>
            <a:r>
              <a:rPr lang="cs-CZ" sz="2600" dirty="0" smtClean="0"/>
              <a:t>Předseda NAÚ jmenuje členy komise (jmenovací dekret)</a:t>
            </a:r>
          </a:p>
          <a:p>
            <a:pPr lvl="0"/>
            <a:r>
              <a:rPr lang="cs-CZ" sz="2600" dirty="0" smtClean="0"/>
              <a:t>Kancelář NAÚ (MŠMT) uzavře se členy komise dohodu</a:t>
            </a:r>
            <a:endParaRPr lang="cs-CZ" sz="2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21656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96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obor řízení je na VŠ škole zajištěn alespoň dvěma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dirty="0" smtClean="0"/>
              <a:t>          - habilitovanými pracovníky (v případě habilitačního řízení)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       - </a:t>
            </a:r>
            <a:r>
              <a:rPr lang="cs-CZ" sz="2400" dirty="0"/>
              <a:t>habilitovanými </a:t>
            </a:r>
            <a:r>
              <a:rPr lang="cs-CZ" sz="2400" dirty="0" smtClean="0"/>
              <a:t>pracovníky, z nichž jeden je profesor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sz="2400" dirty="0"/>
              <a:t>	</a:t>
            </a:r>
            <a:r>
              <a:rPr lang="cs-CZ" sz="2400" dirty="0" smtClean="0"/>
              <a:t>(</a:t>
            </a:r>
            <a:r>
              <a:rPr lang="cs-CZ" sz="2400" dirty="0"/>
              <a:t>v případě </a:t>
            </a:r>
            <a:r>
              <a:rPr lang="cs-CZ" sz="2400" dirty="0" smtClean="0"/>
              <a:t>řízení ke jmenování profesorem)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na VŠ musejí působit odborní asistenti s kvalitní vědeckou činností a perspektivou habilitačního řízení v oboru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alespoň dva členové vědecké rady VŠ musejí být ze stejného nebo příbuzného oboru, který odpovídá oboru řízení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altLang="cs-CZ" sz="24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433388" y="533400"/>
            <a:ext cx="8229600" cy="6324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cs-CZ" altLang="cs-CZ" b="1" dirty="0"/>
              <a:t>C</a:t>
            </a:r>
            <a:r>
              <a:rPr lang="cs-CZ" altLang="cs-CZ" b="1" dirty="0" smtClean="0"/>
              <a:t>. Pravidla a postupy řízení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VŠ má zveřejněná požadavky a postupy při řízení, včetně vymezení pravomocí, odpovědností a úpravy postupu při střetu zájmů jednotlivých orgánů, zejména rektora, prorektorů, děkana, proděkanů, členů komisí a oponentů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VŠ umožňuje účastnit se habilitačního řízení i uchazečům z jiných institucí.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b="1" dirty="0" smtClean="0"/>
              <a:t>D. Požadavky kladené na uchazeče</a:t>
            </a:r>
            <a:endParaRPr lang="cs-CZ" altLang="cs-CZ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VŠ musí mít stanoveny adekvátní požadavky na uchazeče ve směru jeho dosavadní vzdělávací a vědecké činnosti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pravidla a postupy řízení poskytují záruku, že budou jednoznačně a nestranně ověřeny stanovené požadavky na uchazeče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 smtClean="0"/>
              <a:t>Závěry ke standardům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/>
              <a:t>Problémy:</a:t>
            </a:r>
          </a:p>
          <a:p>
            <a:pPr>
              <a:buFont typeface="Arial" charset="0"/>
              <a:buNone/>
            </a:pPr>
            <a:r>
              <a:rPr lang="cs-CZ" altLang="cs-CZ" sz="2800" dirty="0" smtClean="0"/>
              <a:t>	– </a:t>
            </a:r>
            <a:r>
              <a:rPr lang="cs-CZ" altLang="cs-CZ" sz="2400" dirty="0" smtClean="0"/>
              <a:t>jsou složitě právně zakotveny, ale většinou jen obecně</a:t>
            </a:r>
          </a:p>
          <a:p>
            <a:pPr>
              <a:buFont typeface="Arial" charset="0"/>
              <a:buNone/>
            </a:pPr>
            <a:r>
              <a:rPr lang="cs-CZ" altLang="cs-CZ" sz="2400" dirty="0" smtClean="0"/>
              <a:t>	– při aplikaci může vznikat rozdílná interpretace</a:t>
            </a:r>
          </a:p>
          <a:p>
            <a:r>
              <a:rPr lang="cs-CZ" altLang="cs-CZ" dirty="0" smtClean="0"/>
              <a:t>zásady při uplatňování standardů</a:t>
            </a:r>
          </a:p>
          <a:p>
            <a:pPr>
              <a:buFont typeface="Arial" charset="0"/>
              <a:buNone/>
            </a:pPr>
            <a:r>
              <a:rPr lang="cs-CZ" altLang="cs-CZ" dirty="0" smtClean="0"/>
              <a:t>	</a:t>
            </a:r>
            <a:r>
              <a:rPr lang="cs-CZ" altLang="cs-CZ" sz="2400" dirty="0" smtClean="0"/>
              <a:t>– hodnocení kvality není počítání kritérií, ale racionální úvaha zkušených hodnotitelů</a:t>
            </a:r>
          </a:p>
          <a:p>
            <a:pPr>
              <a:buFont typeface="Arial" charset="0"/>
              <a:buNone/>
            </a:pPr>
            <a:r>
              <a:rPr lang="cs-CZ" altLang="cs-CZ" sz="2400" dirty="0" smtClean="0"/>
              <a:t>	– je nezbytné dodržovat princip legitimního očekávání a rozhodovat v obdobných případech obdobně</a:t>
            </a:r>
          </a:p>
          <a:p>
            <a:pPr>
              <a:buFont typeface="Arial" charset="0"/>
              <a:buNone/>
            </a:pPr>
            <a:endParaRPr lang="cs-CZ" altLang="cs-CZ" dirty="0" smtClean="0"/>
          </a:p>
          <a:p>
            <a:pPr>
              <a:buFont typeface="Arial" charset="0"/>
              <a:buNone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Žádost o akreditaci studijního programu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3300" u="sng" dirty="0" smtClean="0"/>
              <a:t>1. Metodika pro přípravu žádosti o akreditaci studijního programu</a:t>
            </a:r>
          </a:p>
          <a:p>
            <a:r>
              <a:rPr lang="cs-CZ" sz="3300" dirty="0" smtClean="0"/>
              <a:t>obsahové náležitosti písemné žádosti dané zákonem</a:t>
            </a:r>
          </a:p>
          <a:p>
            <a:r>
              <a:rPr lang="cs-CZ" sz="3300" dirty="0" smtClean="0"/>
              <a:t>doporučená struktura žádosti:</a:t>
            </a:r>
          </a:p>
          <a:p>
            <a:pPr marL="457200" lvl="1" indent="0">
              <a:buNone/>
            </a:pPr>
            <a:r>
              <a:rPr lang="cs-CZ" dirty="0" smtClean="0"/>
              <a:t>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    Příloha </a:t>
            </a:r>
            <a:r>
              <a:rPr lang="cs-CZ" dirty="0"/>
              <a:t>A – Základní informace o žádosti o akreditaci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	Příloha </a:t>
            </a:r>
            <a:r>
              <a:rPr lang="cs-CZ" dirty="0"/>
              <a:t>B – Charakteristika studijního programu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	Příloha </a:t>
            </a:r>
            <a:r>
              <a:rPr lang="cs-CZ" dirty="0"/>
              <a:t>C – Zabezpečení studijního programu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	Příloha </a:t>
            </a:r>
            <a:r>
              <a:rPr lang="cs-CZ" dirty="0"/>
              <a:t>D – Záměr rozvoje a další údaje ke studijnímu programu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	Příloha </a:t>
            </a:r>
            <a:r>
              <a:rPr lang="cs-CZ" dirty="0"/>
              <a:t>E – Sebehodnotící zpráva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	Příloha </a:t>
            </a:r>
            <a:r>
              <a:rPr lang="cs-CZ" dirty="0"/>
              <a:t>F – Souhlasné stanovisko regulačního orgánu </a:t>
            </a:r>
            <a:r>
              <a:rPr lang="cs-CZ" dirty="0" smtClean="0"/>
              <a:t>(ne vždy)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    Příloha </a:t>
            </a:r>
            <a:r>
              <a:rPr lang="cs-CZ" dirty="0"/>
              <a:t>G – Souhlasné stanovisko Ministerstva obrany nebo </a:t>
            </a:r>
            <a:r>
              <a:rPr lang="cs-CZ" dirty="0" smtClean="0"/>
              <a:t>		Ministerstva </a:t>
            </a:r>
            <a:r>
              <a:rPr lang="cs-CZ" dirty="0"/>
              <a:t>vnitra </a:t>
            </a:r>
            <a:r>
              <a:rPr lang="cs-CZ" dirty="0" smtClean="0"/>
              <a:t>(ne vždy)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66740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2. Doporučené vzory příloh A - D žádosti</a:t>
            </a:r>
          </a:p>
          <a:p>
            <a:r>
              <a:rPr lang="cs-CZ" dirty="0" smtClean="0"/>
              <a:t>obsahují veškeré požadované údaje v logické a přehledné struktuře</a:t>
            </a:r>
          </a:p>
          <a:p>
            <a:r>
              <a:rPr lang="cs-CZ" dirty="0" smtClean="0"/>
              <a:t>doplněny detailními vysvětlujícími pokyny pro zpracování těchto příloh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13565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3. Doporučená osnova sebehodnotící zprávy </a:t>
            </a:r>
          </a:p>
          <a:p>
            <a:pPr marL="0" indent="0">
              <a:buNone/>
            </a:pPr>
            <a:r>
              <a:rPr lang="cs-CZ" u="sng" dirty="0" smtClean="0"/>
              <a:t>(příloha E žádosti)</a:t>
            </a:r>
          </a:p>
          <a:p>
            <a:r>
              <a:rPr lang="cs-CZ" dirty="0" smtClean="0"/>
              <a:t>ve struktuře jednotlivých standardů tak, jak je posuzuje hodnotitel ve formuláři posudku</a:t>
            </a:r>
          </a:p>
          <a:p>
            <a:r>
              <a:rPr lang="cs-CZ" dirty="0" smtClean="0"/>
              <a:t>VŠ sama hodnotí naplnění standardů, které zároveň prokazuje konkrétními údaji v předchozích přílohách</a:t>
            </a:r>
          </a:p>
          <a:p>
            <a:r>
              <a:rPr lang="cs-CZ" dirty="0" smtClean="0"/>
              <a:t>sebehodnocení by mělo být doloženo na konkrétních příkladech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0421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u="sng" dirty="0"/>
              <a:t>4</a:t>
            </a:r>
            <a:r>
              <a:rPr lang="cs-CZ" u="sng" dirty="0" smtClean="0"/>
              <a:t>. Doporučené postupy pro přípravu studijních programů</a:t>
            </a:r>
          </a:p>
          <a:p>
            <a:r>
              <a:rPr lang="cs-CZ" dirty="0" smtClean="0"/>
              <a:t>možné postupy pro přechod na nový systém studijních programů bez studijních oborů</a:t>
            </a:r>
          </a:p>
          <a:p>
            <a:r>
              <a:rPr lang="cs-CZ" dirty="0" smtClean="0"/>
              <a:t>úzce souvisí s metodickými materiály pro přípravu a posuzování studijních programů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vymezení základních používaných pojmů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zařazení studijního programu do oblasti vzdělávání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charakteristika doporučených modelů studia z hlediska přípustných názvů, počtu kreditů za jednotlivé skupiny předmětů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8664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modely studia jsou založeny na konceptu většího počtu různých studijních plánů v rámci studijního programu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každý studijní plán je nutno akreditovat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každý studijní plán je k žádosti přiložen samostatně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naplnění standardů se posuzuje pro každý studijní 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68794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5</a:t>
            </a:r>
            <a:r>
              <a:rPr lang="cs-CZ" u="sng" dirty="0" smtClean="0"/>
              <a:t>. </a:t>
            </a:r>
            <a:r>
              <a:rPr lang="cs-CZ" u="sng" dirty="0"/>
              <a:t>Metodická pomůcka pro posuzování žádosti</a:t>
            </a:r>
          </a:p>
          <a:p>
            <a:r>
              <a:rPr lang="cs-CZ" dirty="0" smtClean="0"/>
              <a:t>nezbytným způsobem rozpracovává a upřesňuje výklad standardů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p</a:t>
            </a:r>
            <a:r>
              <a:rPr lang="cs-CZ" dirty="0" smtClean="0"/>
              <a:t>ro jednotlivé typy a profily studijních programů</a:t>
            </a:r>
          </a:p>
          <a:p>
            <a:r>
              <a:rPr lang="cs-CZ" dirty="0" smtClean="0"/>
              <a:t>přispívá k jednotné úrovni posuzování (stejné měřítko napříč komisemi) - v obdobných případech se rozhoduje obdobně</a:t>
            </a:r>
          </a:p>
          <a:p>
            <a:r>
              <a:rPr lang="cs-CZ" dirty="0" smtClean="0"/>
              <a:t>nastavuje legitimní očekávání na straně VŠ</a:t>
            </a:r>
            <a:endParaRPr lang="cs-CZ" dirty="0"/>
          </a:p>
          <a:p>
            <a:r>
              <a:rPr lang="cs-CZ" dirty="0" smtClean="0"/>
              <a:t>strukturou je provázána </a:t>
            </a:r>
            <a:r>
              <a:rPr lang="cs-CZ" dirty="0"/>
              <a:t>s formuláři </a:t>
            </a:r>
            <a:r>
              <a:rPr lang="cs-CZ" dirty="0" smtClean="0"/>
              <a:t>posudku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9222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struktura metodické pomůcky:</a:t>
            </a:r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 smtClean="0"/>
              <a:t>	Institucionální prostředí</a:t>
            </a:r>
            <a:endParaRPr lang="cs-CZ" dirty="0"/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 smtClean="0"/>
              <a:t>	Údaje </a:t>
            </a:r>
            <a:r>
              <a:rPr lang="cs-CZ" dirty="0"/>
              <a:t>o studijním </a:t>
            </a:r>
            <a:r>
              <a:rPr lang="cs-CZ" dirty="0" smtClean="0"/>
              <a:t>programu</a:t>
            </a:r>
            <a:endParaRPr lang="cs-CZ" dirty="0"/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 smtClean="0"/>
              <a:t>	Vzdělávací </a:t>
            </a:r>
            <a:r>
              <a:rPr lang="cs-CZ" dirty="0"/>
              <a:t>a tvůrčí </a:t>
            </a:r>
            <a:r>
              <a:rPr lang="cs-CZ" dirty="0" smtClean="0"/>
              <a:t>činnost</a:t>
            </a:r>
            <a:endParaRPr lang="cs-CZ" dirty="0"/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 smtClean="0"/>
              <a:t>	Finanční</a:t>
            </a:r>
            <a:r>
              <a:rPr lang="cs-CZ" dirty="0"/>
              <a:t>, materiální a informační zabezpečení </a:t>
            </a:r>
            <a:r>
              <a:rPr lang="cs-CZ" dirty="0" smtClean="0"/>
              <a:t>	studijních programu</a:t>
            </a:r>
            <a:endParaRPr lang="cs-CZ" dirty="0"/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 smtClean="0"/>
              <a:t>	Garant </a:t>
            </a:r>
            <a:r>
              <a:rPr lang="cs-CZ" dirty="0"/>
              <a:t>studijního </a:t>
            </a:r>
            <a:r>
              <a:rPr lang="cs-CZ" dirty="0" smtClean="0"/>
              <a:t>programu</a:t>
            </a:r>
            <a:endParaRPr lang="cs-CZ" dirty="0"/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 smtClean="0"/>
              <a:t>	Personální </a:t>
            </a:r>
            <a:r>
              <a:rPr lang="cs-CZ" dirty="0"/>
              <a:t>zabezpečení studijního </a:t>
            </a:r>
            <a:r>
              <a:rPr lang="cs-CZ" dirty="0" smtClean="0"/>
              <a:t>programu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/>
              <a:t> </a:t>
            </a:r>
            <a:r>
              <a:rPr lang="cs-CZ" sz="2000" dirty="0" smtClean="0"/>
              <a:t>   </a:t>
            </a:r>
            <a:r>
              <a:rPr lang="cs-CZ" dirty="0" smtClean="0"/>
              <a:t>Specifické </a:t>
            </a:r>
            <a:r>
              <a:rPr lang="cs-CZ" dirty="0"/>
              <a:t>požadavky na zajištění studijního programu</a:t>
            </a:r>
          </a:p>
        </p:txBody>
      </p:sp>
    </p:spTree>
    <p:extLst>
      <p:ext uri="{BB962C8B-B14F-4D97-AF65-F5344CB8AC3E}">
        <p14:creationId xmlns:p14="http://schemas.microsoft.com/office/powerpoint/2010/main" val="313743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0753"/>
          </a:xfrm>
        </p:spPr>
        <p:txBody>
          <a:bodyPr/>
          <a:lstStyle/>
          <a:p>
            <a:pPr algn="ctr"/>
            <a:r>
              <a:rPr lang="cs-CZ" dirty="0" smtClean="0"/>
              <a:t>Jednání hodnoticí komise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17320"/>
            <a:ext cx="7886700" cy="532413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 smtClean="0"/>
              <a:t>Předseda komise obdrží </a:t>
            </a:r>
            <a:r>
              <a:rPr lang="cs-CZ" dirty="0"/>
              <a:t>materiály, které budou předmětem posouzení (zejm. </a:t>
            </a:r>
            <a:r>
              <a:rPr lang="cs-CZ" dirty="0" smtClean="0"/>
              <a:t>žádost)</a:t>
            </a:r>
          </a:p>
          <a:p>
            <a:pPr lvl="0"/>
            <a:r>
              <a:rPr lang="cs-CZ" dirty="0" smtClean="0"/>
              <a:t>Předseda komise jmenuje ze </a:t>
            </a:r>
            <a:r>
              <a:rPr lang="cs-CZ" dirty="0"/>
              <a:t>členů komise </a:t>
            </a:r>
            <a:r>
              <a:rPr lang="cs-CZ" dirty="0" smtClean="0"/>
              <a:t>zpracovatele </a:t>
            </a:r>
            <a:r>
              <a:rPr lang="cs-CZ" u="sng" dirty="0"/>
              <a:t>expertního </a:t>
            </a:r>
            <a:r>
              <a:rPr lang="cs-CZ" u="sng" dirty="0" smtClean="0"/>
              <a:t>posudku</a:t>
            </a:r>
          </a:p>
          <a:p>
            <a:r>
              <a:rPr lang="cs-CZ" dirty="0"/>
              <a:t>V případě </a:t>
            </a:r>
            <a:r>
              <a:rPr lang="cs-CZ" dirty="0" smtClean="0"/>
              <a:t>pochybností </a:t>
            </a:r>
            <a:r>
              <a:rPr lang="cs-CZ" dirty="0"/>
              <a:t>může předseda </a:t>
            </a:r>
            <a:r>
              <a:rPr lang="cs-CZ" dirty="0" smtClean="0"/>
              <a:t>komise požádat </a:t>
            </a:r>
            <a:r>
              <a:rPr lang="cs-CZ" dirty="0"/>
              <a:t>předsedu NAÚ </a:t>
            </a:r>
            <a:r>
              <a:rPr lang="cs-CZ" dirty="0" smtClean="0"/>
              <a:t>o</a:t>
            </a:r>
            <a:r>
              <a:rPr lang="cs-CZ" dirty="0"/>
              <a:t> </a:t>
            </a:r>
            <a:r>
              <a:rPr lang="cs-CZ" dirty="0" smtClean="0"/>
              <a:t>povolení </a:t>
            </a:r>
            <a:r>
              <a:rPr lang="cs-CZ" dirty="0"/>
              <a:t>zpracování druhého expertního </a:t>
            </a:r>
            <a:r>
              <a:rPr lang="cs-CZ" dirty="0" smtClean="0"/>
              <a:t>posudku</a:t>
            </a:r>
            <a:endParaRPr lang="cs-CZ" dirty="0"/>
          </a:p>
          <a:p>
            <a:pPr lvl="0"/>
            <a:r>
              <a:rPr lang="cs-CZ" dirty="0" smtClean="0"/>
              <a:t>Zpracovaný </a:t>
            </a:r>
            <a:r>
              <a:rPr lang="cs-CZ" dirty="0"/>
              <a:t>expertní posudek předseda rozešle všem členům </a:t>
            </a:r>
            <a:r>
              <a:rPr lang="cs-CZ" dirty="0" smtClean="0"/>
              <a:t>komise</a:t>
            </a:r>
            <a:endParaRPr lang="cs-CZ" dirty="0"/>
          </a:p>
          <a:p>
            <a:pPr lvl="0"/>
            <a:r>
              <a:rPr lang="cs-CZ" dirty="0" smtClean="0"/>
              <a:t>Předseda </a:t>
            </a:r>
            <a:r>
              <a:rPr lang="cs-CZ" dirty="0"/>
              <a:t>komise </a:t>
            </a:r>
            <a:r>
              <a:rPr lang="cs-CZ" dirty="0" smtClean="0"/>
              <a:t>může pověřit </a:t>
            </a:r>
            <a:r>
              <a:rPr lang="cs-CZ" dirty="0"/>
              <a:t>dalšího člena komise zpracováním </a:t>
            </a:r>
            <a:r>
              <a:rPr lang="cs-CZ" u="sng" dirty="0"/>
              <a:t>oponentní zprávy</a:t>
            </a:r>
            <a:r>
              <a:rPr lang="cs-CZ" dirty="0"/>
              <a:t> </a:t>
            </a:r>
            <a:r>
              <a:rPr lang="cs-CZ" dirty="0" smtClean="0"/>
              <a:t>(buď </a:t>
            </a:r>
            <a:r>
              <a:rPr lang="cs-CZ" dirty="0"/>
              <a:t>z vlastního rozhodnutí, nebo na žádost komise jako </a:t>
            </a:r>
            <a:r>
              <a:rPr lang="cs-CZ" dirty="0" smtClean="0"/>
              <a:t>celku)  </a:t>
            </a:r>
          </a:p>
          <a:p>
            <a:r>
              <a:rPr lang="cs-CZ" dirty="0" smtClean="0"/>
              <a:t>Hodnoticí komise si může vyžádat doplnění podkladů prostřednictvím Kanceláře NAÚ</a:t>
            </a: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3984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posuzuje se, zda VŠ a studijní program odpovídají požadovanému stavu stanovenému ve </a:t>
            </a:r>
            <a:r>
              <a:rPr lang="cs-CZ" dirty="0" smtClean="0"/>
              <a:t>standardech</a:t>
            </a:r>
          </a:p>
          <a:p>
            <a:r>
              <a:rPr lang="cs-CZ" dirty="0" smtClean="0"/>
              <a:t>posuzuje se na základě konkrétních údajů v přílohách A-D žádosti a sebehodnotící zprávy v příloze E</a:t>
            </a:r>
            <a:endParaRPr lang="cs-CZ" dirty="0"/>
          </a:p>
          <a:p>
            <a:r>
              <a:rPr lang="cs-CZ" dirty="0" smtClean="0"/>
              <a:t>pokud zpráva VŠ o </a:t>
            </a:r>
            <a:r>
              <a:rPr lang="cs-CZ" dirty="0"/>
              <a:t>vnitřním hodnocení a poslední dodatek k této zprávě již byly posouzeny a od posledního posouzení </a:t>
            </a:r>
            <a:r>
              <a:rPr lang="cs-CZ" dirty="0" smtClean="0"/>
              <a:t>neuplynulo </a:t>
            </a:r>
            <a:r>
              <a:rPr lang="cs-CZ" dirty="0"/>
              <a:t>více než 12 </a:t>
            </a:r>
            <a:r>
              <a:rPr lang="cs-CZ" dirty="0" smtClean="0"/>
              <a:t>měsíců, </a:t>
            </a:r>
            <a:r>
              <a:rPr lang="cs-CZ" i="1" dirty="0" smtClean="0"/>
              <a:t>institucionální prostředí </a:t>
            </a:r>
            <a:r>
              <a:rPr lang="cs-CZ" dirty="0" smtClean="0"/>
              <a:t>se neposuzuje (leda by o to VŠ požádala)</a:t>
            </a:r>
          </a:p>
          <a:p>
            <a:r>
              <a:rPr lang="cs-CZ" dirty="0" smtClean="0"/>
              <a:t>studijní program se vždy posuzuje s přihlédnutím k jeho typu a profilu</a:t>
            </a:r>
          </a:p>
          <a:p>
            <a:r>
              <a:rPr lang="cs-CZ" dirty="0" smtClean="0"/>
              <a:t>posouzení naplnění jednotlivých standardů musí být vždy náležitě </a:t>
            </a:r>
            <a:r>
              <a:rPr lang="cs-CZ" u="sng" dirty="0" smtClean="0"/>
              <a:t>odůvodněno</a:t>
            </a:r>
          </a:p>
        </p:txBody>
      </p:sp>
    </p:spTree>
    <p:extLst>
      <p:ext uri="{BB962C8B-B14F-4D97-AF65-F5344CB8AC3E}">
        <p14:creationId xmlns:p14="http://schemas.microsoft.com/office/powerpoint/2010/main" val="24010260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pic>
        <p:nvPicPr>
          <p:cNvPr id="17" name="Zástupný symbol pro obsah 16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8650" y="2847245"/>
            <a:ext cx="7886700" cy="2604658"/>
          </a:xfrm>
          <a:prstGeom prst="rect">
            <a:avLst/>
          </a:prstGeom>
        </p:spPr>
      </p:pic>
      <p:sp>
        <p:nvSpPr>
          <p:cNvPr id="18" name="TextovéPole 17"/>
          <p:cNvSpPr txBox="1"/>
          <p:nvPr/>
        </p:nvSpPr>
        <p:spPr>
          <a:xfrm>
            <a:off x="628650" y="2018270"/>
            <a:ext cx="7263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Ukázka z formuláře posudku</a:t>
            </a:r>
            <a:endParaRPr lang="cs-CZ" sz="2400" dirty="0"/>
          </a:p>
        </p:txBody>
      </p:sp>
      <p:pic>
        <p:nvPicPr>
          <p:cNvPr id="120845" name="Picture 13" descr="clip_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4827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46" name="Picture 14" descr="An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47" name="Picture 15" descr="Částečně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48" name="Picture 16" descr="N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49" name="Picture 17" descr="N/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0" name="Picture 18" descr="Neuvede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1" name="Picture 19" descr="clip_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4827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2" name="Picture 20" descr="An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3" name="Picture 21" descr="Částečně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4" name="Picture 22" descr="N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5" name="Picture 23" descr="N/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56" name="Picture 24" descr="Neuvede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572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5226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Žádost o akreditaci studijního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Důvody pro neudělení akreditace:</a:t>
            </a:r>
          </a:p>
          <a:p>
            <a:pPr lvl="0"/>
            <a:r>
              <a:rPr lang="cs-CZ" dirty="0"/>
              <a:t>studijní program neodpovídá požadavkům uvedeným v části čtvrté zákona,</a:t>
            </a:r>
          </a:p>
          <a:p>
            <a:pPr lvl="0"/>
            <a:r>
              <a:rPr lang="cs-CZ" dirty="0"/>
              <a:t>studijní program nesplňuje standardy pro akreditaci podle § 78a odst. 2 písm. b) zákona daného typu a profilu studijního programu,</a:t>
            </a:r>
          </a:p>
          <a:p>
            <a:pPr lvl="0"/>
            <a:r>
              <a:rPr lang="cs-CZ" dirty="0"/>
              <a:t>studijní program není dostatečně zabezpečen zejména po stránce personální, finanční a materiální, nebo vysoká škola nemá vytvořeny podmínky pro řádné zajištění výuky a související tvůrčí činnosti,</a:t>
            </a:r>
          </a:p>
          <a:p>
            <a:pPr lvl="0"/>
            <a:r>
              <a:rPr lang="cs-CZ" dirty="0"/>
              <a:t>vysoká škola nemá funkční systém zajišťování kvality vzdělávací, tvůrčí a s nimi souvisejících činností a vnitřního hodnocení kvality vzdělávací, tvůrčí a s nimi souvisejících činností v souladu s § 77b zákona,</a:t>
            </a:r>
          </a:p>
          <a:p>
            <a:pPr lvl="0"/>
            <a:r>
              <a:rPr lang="cs-CZ" dirty="0"/>
              <a:t>studijní program nezískal souhlasné stanovisko příslušného uznávacího orgánu, jde-li o studijní program uvedený v § 78 odst. 6 zákona, nebo</a:t>
            </a:r>
          </a:p>
          <a:p>
            <a:pPr lvl="0"/>
            <a:r>
              <a:rPr lang="cs-CZ" dirty="0"/>
              <a:t>v žádosti byly uvedeny nesprávné údaje rozhodné pro akreditaci studijního programu a ke dni vydání rozhodnutí nebyly tyto vady odstraněny.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39048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6571" y="365126"/>
            <a:ext cx="849902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Žádost o akreditaci </a:t>
            </a:r>
            <a:r>
              <a:rPr lang="cs-CZ" altLang="cs-CZ" dirty="0"/>
              <a:t>habilitačního řízení a řízení ke jmenování profesorem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32707" y="1545741"/>
            <a:ext cx="862965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u="sng" dirty="0" smtClean="0"/>
              <a:t>1. Metodika pro přípravu žádosti o akreditaci habilitačního řízení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200" dirty="0" smtClean="0"/>
              <a:t>obsahové náležitosti písemné žádosti dané zákonem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200" dirty="0" smtClean="0"/>
              <a:t>doporučená struktura žádosti: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	Příloha </a:t>
            </a:r>
            <a:r>
              <a:rPr lang="cs-CZ" dirty="0"/>
              <a:t>A – Základní informace o žádosti o </a:t>
            </a:r>
            <a:r>
              <a:rPr lang="cs-CZ" dirty="0" smtClean="0"/>
              <a:t>akreditaci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  	Příloha </a:t>
            </a:r>
            <a:r>
              <a:rPr lang="cs-CZ" dirty="0"/>
              <a:t>B – Charakteristika </a:t>
            </a:r>
            <a:r>
              <a:rPr lang="cs-CZ" dirty="0" smtClean="0"/>
              <a:t>oboru řízení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	Příloha C – </a:t>
            </a:r>
            <a:r>
              <a:rPr lang="cs-CZ" dirty="0" smtClean="0"/>
              <a:t>Požadavky na uchazeče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	Příloha D – </a:t>
            </a:r>
            <a:r>
              <a:rPr lang="cs-CZ" dirty="0" smtClean="0"/>
              <a:t>Související vědecká nebo umělecká činnost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	Příloha E – </a:t>
            </a:r>
            <a:r>
              <a:rPr lang="cs-CZ" dirty="0" smtClean="0"/>
              <a:t>Související doktorský studijní program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	Příloha F – </a:t>
            </a:r>
            <a:r>
              <a:rPr lang="cs-CZ" dirty="0" smtClean="0"/>
              <a:t>Personální zabezpečení oboru řízení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 </a:t>
            </a:r>
            <a:r>
              <a:rPr lang="cs-CZ" dirty="0" smtClean="0"/>
              <a:t>    	Příloha </a:t>
            </a:r>
            <a:r>
              <a:rPr lang="cs-CZ" dirty="0"/>
              <a:t>G – </a:t>
            </a:r>
            <a:r>
              <a:rPr lang="cs-CZ" dirty="0" smtClean="0"/>
              <a:t>Hodnocení nezbytného </a:t>
            </a:r>
            <a:r>
              <a:rPr lang="cs-CZ" dirty="0"/>
              <a:t>personálního a dalšího zabezpečení a jeho </a:t>
            </a:r>
            <a:endParaRPr lang="cs-CZ" dirty="0" smtClean="0"/>
          </a:p>
          <a:p>
            <a:pPr lvl="1"/>
            <a:r>
              <a:rPr lang="cs-CZ" dirty="0"/>
              <a:t>	</a:t>
            </a:r>
            <a:r>
              <a:rPr lang="cs-CZ" dirty="0" smtClean="0"/>
              <a:t>	   rozvoje a </a:t>
            </a:r>
            <a:r>
              <a:rPr lang="cs-CZ" dirty="0"/>
              <a:t>Popis systému zajišťování kvality vzdělávací a tvůrčí </a:t>
            </a:r>
            <a:r>
              <a:rPr lang="cs-CZ" dirty="0" smtClean="0"/>
              <a:t>činnosti</a:t>
            </a:r>
          </a:p>
          <a:p>
            <a:pPr lvl="1"/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obsahují veškeré požadované údaje v logické a přehledné struktuře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doplněny detailními vysvětlujícími pokyny pro zpracování těchto </a:t>
            </a:r>
            <a:r>
              <a:rPr lang="cs-CZ" sz="2200" dirty="0" smtClean="0"/>
              <a:t>příloh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2010954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735" y="218169"/>
            <a:ext cx="819694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Žádost o akreditaci </a:t>
            </a:r>
            <a:r>
              <a:rPr lang="cs-CZ" altLang="cs-CZ" dirty="0"/>
              <a:t>habilitačního řízení a řízení ke jmenování profesorem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16529"/>
            <a:ext cx="8433706" cy="51026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u="sng" dirty="0" smtClean="0"/>
              <a:t>3. </a:t>
            </a:r>
            <a:r>
              <a:rPr lang="cs-CZ" u="sng" dirty="0"/>
              <a:t>Metodická pomůcka pro posuzování žádosti</a:t>
            </a:r>
          </a:p>
          <a:p>
            <a:r>
              <a:rPr lang="cs-CZ" sz="2600" dirty="0" smtClean="0"/>
              <a:t>rozpracovává </a:t>
            </a:r>
            <a:r>
              <a:rPr lang="cs-CZ" sz="2600" dirty="0"/>
              <a:t>a upřesňuje výklad standardů</a:t>
            </a:r>
          </a:p>
          <a:p>
            <a:r>
              <a:rPr lang="cs-CZ" sz="2600" dirty="0" smtClean="0"/>
              <a:t>přispívá </a:t>
            </a:r>
            <a:r>
              <a:rPr lang="cs-CZ" sz="2600" dirty="0"/>
              <a:t>k jednotné úrovni posuzování (stejné měřítko napříč komisemi) - v obdobných případech se rozhoduje obdobně</a:t>
            </a:r>
          </a:p>
          <a:p>
            <a:r>
              <a:rPr lang="cs-CZ" sz="2600" dirty="0"/>
              <a:t>nastavuje legitimní očekávání na straně VŠ</a:t>
            </a:r>
          </a:p>
          <a:p>
            <a:r>
              <a:rPr lang="cs-CZ" sz="2600" dirty="0" smtClean="0"/>
              <a:t>struktura metodické pomůcky (je provázána s formuláři posudku):</a:t>
            </a:r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dirty="0"/>
              <a:t>	</a:t>
            </a:r>
            <a:r>
              <a:rPr lang="cs-CZ" sz="2200" dirty="0"/>
              <a:t>Institucionální prostředí</a:t>
            </a:r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sz="2200" dirty="0"/>
              <a:t>	Údaje o oboru habilitačního řízení a řízení ke </a:t>
            </a:r>
            <a:r>
              <a:rPr lang="cs-CZ" sz="2200" dirty="0" smtClean="0"/>
              <a:t>jmenování profesorem</a:t>
            </a:r>
            <a:endParaRPr lang="cs-CZ" sz="2200" dirty="0"/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sz="2200" dirty="0"/>
              <a:t>	Personální zabezpečení oboru habilitačního řízení a </a:t>
            </a:r>
            <a:r>
              <a:rPr lang="cs-CZ" sz="2200" dirty="0" smtClean="0"/>
              <a:t>řízení </a:t>
            </a:r>
            <a:r>
              <a:rPr lang="cs-CZ" sz="2200" dirty="0"/>
              <a:t>ke </a:t>
            </a:r>
            <a:endParaRPr lang="cs-CZ" sz="2200" dirty="0" smtClean="0"/>
          </a:p>
          <a:p>
            <a:pPr marL="457200" lvl="1" indent="0" fontAlgn="ctr">
              <a:buNone/>
            </a:pPr>
            <a:r>
              <a:rPr lang="cs-CZ" sz="2200" dirty="0"/>
              <a:t>	</a:t>
            </a:r>
            <a:r>
              <a:rPr lang="cs-CZ" sz="2200" dirty="0" smtClean="0"/>
              <a:t>jmenování </a:t>
            </a:r>
            <a:r>
              <a:rPr lang="cs-CZ" sz="2200" dirty="0"/>
              <a:t>profesorem</a:t>
            </a:r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sz="2200" dirty="0"/>
              <a:t>	Hodnocení nezbytného personálního a </a:t>
            </a:r>
            <a:r>
              <a:rPr lang="cs-CZ" sz="2200" dirty="0" smtClean="0"/>
              <a:t>dalšího zabezpečení </a:t>
            </a:r>
            <a:r>
              <a:rPr lang="cs-CZ" sz="2200" dirty="0"/>
              <a:t>a 	</a:t>
            </a:r>
            <a:r>
              <a:rPr lang="cs-CZ" sz="2200" dirty="0" smtClean="0"/>
              <a:t>rozvoje   </a:t>
            </a:r>
          </a:p>
          <a:p>
            <a:pPr marL="457200" lvl="1" indent="0" fontAlgn="ctr">
              <a:buNone/>
            </a:pPr>
            <a:r>
              <a:rPr lang="cs-CZ" sz="2200" dirty="0"/>
              <a:t> </a:t>
            </a:r>
            <a:r>
              <a:rPr lang="cs-CZ" sz="2200" dirty="0" smtClean="0"/>
              <a:t>       oboru </a:t>
            </a:r>
            <a:r>
              <a:rPr lang="cs-CZ" sz="2200" dirty="0"/>
              <a:t>řízení</a:t>
            </a:r>
          </a:p>
          <a:p>
            <a:pPr lvl="1" fontAlgn="ctr">
              <a:buFont typeface="Wingdings" panose="05000000000000000000" pitchFamily="2" charset="2"/>
              <a:buChar char="Ø"/>
            </a:pPr>
            <a:r>
              <a:rPr lang="cs-CZ" sz="2200" dirty="0"/>
              <a:t>	Popis systému zajišťování kvality vzdělávací a tvůrčí č</a:t>
            </a:r>
            <a:r>
              <a:rPr lang="cs-CZ" sz="2200" dirty="0" smtClean="0"/>
              <a:t>innosti</a:t>
            </a:r>
            <a:endParaRPr lang="cs-CZ" sz="22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37583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0050" y="193676"/>
            <a:ext cx="810713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Žádost o akreditaci </a:t>
            </a:r>
            <a:r>
              <a:rPr lang="cs-CZ" altLang="cs-CZ" dirty="0"/>
              <a:t>habilitačního řízení a řízení ke jmenování profesorem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679" y="1533751"/>
            <a:ext cx="7992835" cy="5128306"/>
          </a:xfrm>
        </p:spPr>
        <p:txBody>
          <a:bodyPr>
            <a:normAutofit/>
          </a:bodyPr>
          <a:lstStyle/>
          <a:p>
            <a:r>
              <a:rPr lang="cs-CZ" sz="2400" dirty="0"/>
              <a:t>posuzuje se, zda VŠ a </a:t>
            </a:r>
            <a:r>
              <a:rPr lang="cs-CZ" sz="2400" dirty="0" smtClean="0"/>
              <a:t>obor řízení odpovídají </a:t>
            </a:r>
            <a:r>
              <a:rPr lang="cs-CZ" sz="2400" dirty="0"/>
              <a:t>požadovanému stavu stanovenému ve standardech</a:t>
            </a:r>
          </a:p>
          <a:p>
            <a:r>
              <a:rPr lang="cs-CZ" sz="2400" dirty="0"/>
              <a:t>posuzuje se na základě konkrétních údajů v přílohách </a:t>
            </a:r>
            <a:r>
              <a:rPr lang="cs-CZ" sz="2400" dirty="0" smtClean="0"/>
              <a:t>A-F žádosti </a:t>
            </a:r>
            <a:r>
              <a:rPr lang="cs-CZ" sz="2400" dirty="0"/>
              <a:t>a h</a:t>
            </a:r>
            <a:r>
              <a:rPr lang="cs-CZ" sz="2400" dirty="0" smtClean="0"/>
              <a:t>odnocení </a:t>
            </a:r>
            <a:r>
              <a:rPr lang="cs-CZ" sz="2400" dirty="0"/>
              <a:t>nezbytného personálního a dalšího zabezpečení a rozvoje oboru </a:t>
            </a:r>
            <a:r>
              <a:rPr lang="cs-CZ" sz="2400" dirty="0" smtClean="0"/>
              <a:t>řízení a popisu </a:t>
            </a:r>
            <a:r>
              <a:rPr lang="cs-CZ" sz="2400" dirty="0"/>
              <a:t>systému zajišťování kvality vzdělávací a tvůrčí </a:t>
            </a:r>
            <a:r>
              <a:rPr lang="cs-CZ" sz="2400" dirty="0" smtClean="0"/>
              <a:t>činnosti</a:t>
            </a:r>
            <a:r>
              <a:rPr lang="cs-CZ" sz="2400" dirty="0"/>
              <a:t> </a:t>
            </a:r>
            <a:r>
              <a:rPr lang="cs-CZ" sz="2400" dirty="0" smtClean="0"/>
              <a:t>v příloze G</a:t>
            </a:r>
            <a:endParaRPr lang="cs-CZ" sz="2400" dirty="0"/>
          </a:p>
          <a:p>
            <a:r>
              <a:rPr lang="cs-CZ" sz="2400" dirty="0" smtClean="0"/>
              <a:t>posouzení, zda jsou jednotlivé standardy naplněny </a:t>
            </a:r>
            <a:r>
              <a:rPr lang="cs-CZ" sz="2400" dirty="0"/>
              <a:t>musí být vždy náležitě </a:t>
            </a:r>
            <a:r>
              <a:rPr lang="cs-CZ" sz="2400" u="sng" dirty="0" smtClean="0"/>
              <a:t>odůvodněno</a:t>
            </a:r>
          </a:p>
          <a:p>
            <a:endParaRPr lang="cs-CZ" sz="2400" u="sng" dirty="0" smtClean="0"/>
          </a:p>
          <a:p>
            <a:r>
              <a:rPr lang="cs-CZ" u="sng" dirty="0"/>
              <a:t>Ukázka z formuláře posudku</a:t>
            </a:r>
            <a:endParaRPr lang="cs-CZ" dirty="0"/>
          </a:p>
          <a:p>
            <a:endParaRPr lang="cs-CZ" u="sng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052873"/>
              </p:ext>
            </p:extLst>
          </p:nvPr>
        </p:nvGraphicFramePr>
        <p:xfrm>
          <a:off x="847725" y="5636442"/>
          <a:ext cx="6324600" cy="1094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4100"/>
                <a:gridCol w="1054100"/>
                <a:gridCol w="1054100"/>
                <a:gridCol w="1054100"/>
                <a:gridCol w="1054100"/>
                <a:gridCol w="1054100"/>
              </a:tblGrid>
              <a:tr h="0">
                <a:tc gridSpan="6"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 dirty="0">
                          <a:effectLst/>
                        </a:rPr>
                        <a:t>2.1 Obor, pro který vysoká škola žádá o akreditaci habilitačního řízení, je jasně vymezen.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</a:tr>
              <a:tr h="31686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Důvod: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19100">
                <a:tc gridSpan="6">
                  <a:txBody>
                    <a:bodyPr/>
                    <a:lstStyle/>
                    <a:p>
                      <a:pPr algn="l" fontAlgn="t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Group Box 1">
            <a:extLst>
              <a:ext uri="{63B3BB69-23CF-44E3-9099-C40C66FF867C}">
                <a14:compatExt xmlns:a14="http://schemas.microsoft.com/office/drawing/2010/main" spid="_x0000_s131073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318" y="5885089"/>
            <a:ext cx="5238750" cy="209550"/>
          </a:xfrm>
          <a:prstGeom prst="rect">
            <a:avLst/>
          </a:prstGeom>
        </p:spPr>
      </p:pic>
      <p:pic>
        <p:nvPicPr>
          <p:cNvPr id="6" name="A_6a">
            <a:extLst>
              <a:ext uri="{63B3BB69-23CF-44E3-9099-C40C66FF867C}">
                <a14:compatExt xmlns:a14="http://schemas.microsoft.com/office/drawing/2010/main" spid="_x0000_s131074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843" y="5885089"/>
            <a:ext cx="1047750" cy="209550"/>
          </a:xfrm>
          <a:prstGeom prst="rect">
            <a:avLst/>
          </a:prstGeom>
        </p:spPr>
      </p:pic>
      <p:pic>
        <p:nvPicPr>
          <p:cNvPr id="7" name="A_6c">
            <a:extLst>
              <a:ext uri="{63B3BB69-23CF-44E3-9099-C40C66FF867C}">
                <a14:compatExt xmlns:a14="http://schemas.microsoft.com/office/drawing/2010/main" spid="_x0000_s131075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0068" y="5885089"/>
            <a:ext cx="1047750" cy="209550"/>
          </a:xfrm>
          <a:prstGeom prst="rect">
            <a:avLst/>
          </a:prstGeom>
        </p:spPr>
      </p:pic>
      <p:pic>
        <p:nvPicPr>
          <p:cNvPr id="8" name="A_6n">
            <a:extLst>
              <a:ext uri="{63B3BB69-23CF-44E3-9099-C40C66FF867C}">
                <a14:compatExt xmlns:a14="http://schemas.microsoft.com/office/drawing/2010/main" spid="_x0000_s131076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7818" y="5885089"/>
            <a:ext cx="1047750" cy="209550"/>
          </a:xfrm>
          <a:prstGeom prst="rect">
            <a:avLst/>
          </a:prstGeom>
        </p:spPr>
      </p:pic>
      <p:pic>
        <p:nvPicPr>
          <p:cNvPr id="9" name="A_6NN">
            <a:extLst>
              <a:ext uri="{63B3BB69-23CF-44E3-9099-C40C66FF867C}">
                <a14:compatExt xmlns:a14="http://schemas.microsoft.com/office/drawing/2010/main" spid="_x0000_s131078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3318" y="5888718"/>
            <a:ext cx="1047750" cy="209550"/>
          </a:xfrm>
          <a:prstGeom prst="rect">
            <a:avLst/>
          </a:prstGeom>
        </p:spPr>
      </p:pic>
      <p:pic>
        <p:nvPicPr>
          <p:cNvPr id="132102" name="Picture 6" descr="C:\Users\novakp3\AppData\Local\Temp\msohtmlclip1\01\clip_image001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793" y="6058353"/>
            <a:ext cx="524827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2286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6379" y="365126"/>
            <a:ext cx="809897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Žádost o akreditaci </a:t>
            </a:r>
            <a:r>
              <a:rPr lang="cs-CZ" altLang="cs-CZ" dirty="0"/>
              <a:t>habilitačního řízení a řízení ke jmenování profesorem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Důvody pro neudělení akreditace:</a:t>
            </a:r>
          </a:p>
          <a:p>
            <a:pPr lvl="0"/>
            <a:r>
              <a:rPr lang="cs-CZ" dirty="0"/>
              <a:t>o</a:t>
            </a:r>
            <a:r>
              <a:rPr lang="cs-CZ" dirty="0" smtClean="0"/>
              <a:t>bor řízení neodpovídá </a:t>
            </a:r>
            <a:r>
              <a:rPr lang="cs-CZ" dirty="0"/>
              <a:t>požadavkům uvedeným v části </a:t>
            </a:r>
            <a:r>
              <a:rPr lang="cs-CZ" dirty="0" smtClean="0"/>
              <a:t>sedmé </a:t>
            </a:r>
            <a:r>
              <a:rPr lang="cs-CZ" dirty="0"/>
              <a:t>zákona,</a:t>
            </a:r>
          </a:p>
          <a:p>
            <a:pPr lvl="0"/>
            <a:r>
              <a:rPr lang="cs-CZ" dirty="0"/>
              <a:t>o</a:t>
            </a:r>
            <a:r>
              <a:rPr lang="cs-CZ" dirty="0" smtClean="0"/>
              <a:t>bor řízení nesplňuje </a:t>
            </a:r>
            <a:r>
              <a:rPr lang="cs-CZ" dirty="0"/>
              <a:t>standardy pro akreditaci podle § 78a odst. 2 písm. </a:t>
            </a:r>
            <a:r>
              <a:rPr lang="cs-CZ" dirty="0" smtClean="0"/>
              <a:t>c) </a:t>
            </a:r>
            <a:r>
              <a:rPr lang="cs-CZ" dirty="0"/>
              <a:t>zákona daného typu </a:t>
            </a:r>
            <a:r>
              <a:rPr lang="cs-CZ" dirty="0" smtClean="0"/>
              <a:t>řízení,</a:t>
            </a:r>
            <a:endParaRPr lang="cs-CZ" dirty="0"/>
          </a:p>
          <a:p>
            <a:pPr lvl="0"/>
            <a:r>
              <a:rPr lang="cs-CZ" dirty="0" smtClean="0"/>
              <a:t>obor řízení není </a:t>
            </a:r>
            <a:r>
              <a:rPr lang="cs-CZ" dirty="0"/>
              <a:t>dostatečně zabezpečen </a:t>
            </a:r>
            <a:r>
              <a:rPr lang="cs-CZ" dirty="0" smtClean="0"/>
              <a:t>po </a:t>
            </a:r>
            <a:r>
              <a:rPr lang="cs-CZ" dirty="0"/>
              <a:t>stránce </a:t>
            </a:r>
            <a:r>
              <a:rPr lang="cs-CZ" dirty="0" smtClean="0"/>
              <a:t>personální, </a:t>
            </a:r>
            <a:r>
              <a:rPr lang="cs-CZ" dirty="0"/>
              <a:t>nebo vysoká škola nemá vytvořeny podmínky pro řádné zajištění </a:t>
            </a:r>
            <a:r>
              <a:rPr lang="cs-CZ" dirty="0" smtClean="0"/>
              <a:t>související </a:t>
            </a:r>
            <a:r>
              <a:rPr lang="cs-CZ" dirty="0"/>
              <a:t>tvůrčí činnosti,</a:t>
            </a:r>
          </a:p>
          <a:p>
            <a:pPr lvl="0"/>
            <a:r>
              <a:rPr lang="cs-CZ" dirty="0"/>
              <a:t>vysoká škola nemá funkční systém zajišťování kvality vzdělávací, tvůrčí a s nimi souvisejících činností a vnitřního hodnocení kvality vzdělávací, tvůrčí a s nimi souvisejících činností v souladu s § 77b zákona,</a:t>
            </a:r>
          </a:p>
          <a:p>
            <a:pPr lvl="0"/>
            <a:r>
              <a:rPr lang="cs-CZ" dirty="0" smtClean="0"/>
              <a:t>vysoká škola neuskutečňuje doktorský studijní program stejného nebo obdobného zaměření po dobu 8 (6) let</a:t>
            </a:r>
            <a:endParaRPr lang="cs-CZ" dirty="0"/>
          </a:p>
          <a:p>
            <a:pPr lvl="0"/>
            <a:r>
              <a:rPr lang="cs-CZ" dirty="0"/>
              <a:t>v žádosti byly uvedeny nesprávné údaje rozhodné pro akreditaci </a:t>
            </a:r>
            <a:r>
              <a:rPr lang="cs-CZ" dirty="0" smtClean="0"/>
              <a:t>oboru řízení </a:t>
            </a:r>
            <a:r>
              <a:rPr lang="cs-CZ" dirty="0"/>
              <a:t>a ke dni vydání rozhodnutí nebyly tyto vady odstraněny.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11773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>
                <a:latin typeface="+mn-lt"/>
              </a:rPr>
              <a:t>Žádost o udělení státního souhlasu s působením jako soukromá vysoká škola</a:t>
            </a:r>
            <a:endParaRPr lang="cs-CZ" sz="36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 žádosti rozhoduje ministerstvo, NAÚ pouze dává své stanovisko</a:t>
            </a:r>
          </a:p>
          <a:p>
            <a:r>
              <a:rPr lang="cs-CZ" dirty="0" smtClean="0"/>
              <a:t>doporučený vzor příloh návrhu studijních programů s detailními pokyny pro jejich zpracování</a:t>
            </a:r>
          </a:p>
          <a:p>
            <a:r>
              <a:rPr lang="cs-CZ" dirty="0" smtClean="0"/>
              <a:t>posuzuje se obdobně jako žádost o akreditaci studijního programu se zohledněním skutečnosti, že se jedná o doposud nezaloženou vysokou školu</a:t>
            </a:r>
          </a:p>
          <a:p>
            <a:r>
              <a:rPr lang="cs-CZ" dirty="0" smtClean="0"/>
              <a:t>ministerstvo státní souhlas neudělí, nevydá-li NAÚ souhlasné stanovisko</a:t>
            </a:r>
          </a:p>
        </p:txBody>
      </p:sp>
    </p:spTree>
    <p:extLst>
      <p:ext uri="{BB962C8B-B14F-4D97-AF65-F5344CB8AC3E}">
        <p14:creationId xmlns:p14="http://schemas.microsoft.com/office/powerpoint/2010/main" val="36497273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latin typeface="+mn-lt"/>
              </a:rPr>
              <a:t>Žádost o udělení státního souhlasu s působením jako soukromá vysoká škola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Důvody pro nesouhlasné stanovisko</a:t>
            </a:r>
          </a:p>
          <a:p>
            <a:pPr lvl="0"/>
            <a:r>
              <a:rPr lang="cs-CZ" sz="2400" dirty="0" smtClean="0"/>
              <a:t>ani jeden návrh studijního programu </a:t>
            </a:r>
            <a:r>
              <a:rPr lang="cs-CZ" sz="2400" dirty="0"/>
              <a:t>neodpovídá požadavkům uvedeným v části čtvrté </a:t>
            </a:r>
            <a:r>
              <a:rPr lang="cs-CZ" sz="2400" dirty="0" smtClean="0"/>
              <a:t>zákona či nesplňuje </a:t>
            </a:r>
            <a:r>
              <a:rPr lang="cs-CZ" sz="2400" dirty="0"/>
              <a:t>standardy pro akreditaci podle § 78a odst. 2 písm. b) zákona daného typu a profilu studijního programu</a:t>
            </a:r>
            <a:r>
              <a:rPr lang="cs-CZ" sz="2400" dirty="0" smtClean="0"/>
              <a:t>, nebo</a:t>
            </a:r>
            <a:endParaRPr lang="cs-CZ" sz="2400" dirty="0"/>
          </a:p>
          <a:p>
            <a:r>
              <a:rPr lang="cs-CZ" sz="2400" dirty="0" smtClean="0"/>
              <a:t>údaje o personálním, finančním, materiálním a dalším zabezpečení činnosti VŠ, posuzované i s přihlédnutím k návrhům studijních programů, nesvědčí o dostatečném splnění podmínek pro řádné uskutečňování vzdělávací a tvůrčí činnosti a dalších úkolů VŠ.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125154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Žádost o institucionální akreditaci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hodnoticí komise složená z osob posuzujících institucionální prostředí a z osob posuzujících zabezpečení žádaných oblastí vzdělávání</a:t>
            </a:r>
          </a:p>
          <a:p>
            <a:r>
              <a:rPr lang="cs-CZ" dirty="0" smtClean="0"/>
              <a:t>zahrnuje návštěvy na místě</a:t>
            </a:r>
          </a:p>
          <a:p>
            <a:r>
              <a:rPr lang="cs-CZ" dirty="0" smtClean="0"/>
              <a:t>metodické materiály schválila Rada NAÚ v dubnu 2017</a:t>
            </a:r>
          </a:p>
          <a:p>
            <a:r>
              <a:rPr lang="cs-CZ" dirty="0" smtClean="0"/>
              <a:t>bude předmětem samostatného školení na podzim 2017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98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685800"/>
            <a:ext cx="7886700" cy="6004560"/>
          </a:xfrm>
        </p:spPr>
        <p:txBody>
          <a:bodyPr>
            <a:normAutofit/>
          </a:bodyPr>
          <a:lstStyle/>
          <a:p>
            <a:pPr lvl="0"/>
            <a:r>
              <a:rPr lang="cs-CZ" sz="2600" dirty="0" smtClean="0"/>
              <a:t>Pro projednání žádosti může předseda svolat </a:t>
            </a:r>
            <a:r>
              <a:rPr lang="cs-CZ" sz="2600" u="sng" dirty="0" smtClean="0"/>
              <a:t>prezenční jednání komise</a:t>
            </a:r>
            <a:r>
              <a:rPr lang="cs-CZ" sz="2600" dirty="0" smtClean="0"/>
              <a:t> (např. v zasedacích prostorách NAÚ), nebo může využít </a:t>
            </a:r>
            <a:r>
              <a:rPr lang="cs-CZ" sz="2600" u="sng" dirty="0" smtClean="0"/>
              <a:t>distanční způsob projednání </a:t>
            </a:r>
            <a:r>
              <a:rPr lang="cs-CZ" sz="2600" dirty="0" smtClean="0"/>
              <a:t>v komisi s hlasováním per </a:t>
            </a:r>
            <a:r>
              <a:rPr lang="cs-CZ" sz="2600" dirty="0" err="1" smtClean="0"/>
              <a:t>rollam</a:t>
            </a:r>
            <a:r>
              <a:rPr lang="cs-CZ" sz="2600" dirty="0" smtClean="0"/>
              <a:t> (asistenci pro hlasování může zajistit Kancelář NAÚ)</a:t>
            </a:r>
          </a:p>
          <a:p>
            <a:pPr lvl="0"/>
            <a:r>
              <a:rPr lang="cs-CZ" sz="2600" dirty="0" smtClean="0"/>
              <a:t>Z</a:t>
            </a:r>
            <a:r>
              <a:rPr lang="cs-CZ" sz="2600" dirty="0"/>
              <a:t> jednání komise se pořizuje </a:t>
            </a:r>
            <a:r>
              <a:rPr lang="cs-CZ" sz="2600" u="sng" dirty="0"/>
              <a:t>zápis</a:t>
            </a:r>
            <a:r>
              <a:rPr lang="cs-CZ" sz="2600" dirty="0"/>
              <a:t>, jehož součástí </a:t>
            </a:r>
            <a:r>
              <a:rPr lang="cs-CZ" sz="2600" dirty="0" smtClean="0"/>
              <a:t>je výsledek hlasování a </a:t>
            </a:r>
            <a:r>
              <a:rPr lang="cs-CZ" sz="2600" dirty="0"/>
              <a:t>jasně formulované doporučení pro Radu NAÚ </a:t>
            </a:r>
            <a:r>
              <a:rPr lang="cs-CZ" sz="2600" dirty="0" smtClean="0"/>
              <a:t>i s</a:t>
            </a:r>
            <a:r>
              <a:rPr lang="cs-CZ" sz="2600" dirty="0"/>
              <a:t> </a:t>
            </a:r>
            <a:r>
              <a:rPr lang="cs-CZ" sz="2600" dirty="0" smtClean="0"/>
              <a:t>odůvodněním</a:t>
            </a:r>
          </a:p>
          <a:p>
            <a:pPr lvl="0"/>
            <a:r>
              <a:rPr lang="cs-CZ" sz="2600" dirty="0" smtClean="0"/>
              <a:t>Součástí zápisu může být i případné odůvodnění minoritního stanoviska některého člena komise</a:t>
            </a:r>
            <a:endParaRPr lang="cs-CZ" sz="2600" dirty="0"/>
          </a:p>
          <a:p>
            <a:pPr lvl="0"/>
            <a:r>
              <a:rPr lang="cs-CZ" sz="2600" dirty="0" smtClean="0"/>
              <a:t>Při </a:t>
            </a:r>
            <a:r>
              <a:rPr lang="cs-CZ" sz="2600" dirty="0"/>
              <a:t>činnosti komise lze využívat konzultace s Kanceláří NAÚ a s příslušným </a:t>
            </a:r>
            <a:r>
              <a:rPr lang="cs-CZ" sz="2600" dirty="0" smtClean="0"/>
              <a:t>zpravodajem (členem Rady NAÚ)</a:t>
            </a:r>
            <a:endParaRPr lang="cs-CZ" sz="2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89466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600" b="1" dirty="0" smtClean="0"/>
              <a:t>Děkujeme za pozornost.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Kontakty na Kancelář NAÚ:</a:t>
            </a:r>
          </a:p>
          <a:p>
            <a:pPr marL="0" indent="0" algn="ctr">
              <a:buNone/>
            </a:pPr>
            <a:r>
              <a:rPr lang="cs-CZ" sz="2400" dirty="0">
                <a:hlinkClick r:id="rId2"/>
              </a:rPr>
              <a:t>https://</a:t>
            </a:r>
            <a:r>
              <a:rPr lang="cs-CZ" sz="2400" dirty="0" smtClean="0">
                <a:hlinkClick r:id="rId2"/>
              </a:rPr>
              <a:t>www.nauvs.cz/cs/kancelar-nau.html</a:t>
            </a:r>
            <a:endParaRPr lang="cs-CZ" sz="2400" dirty="0" smtClean="0"/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043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 smtClean="0"/>
              <a:t>Legislativní zakotvení činnosti hodnoticích komisí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628650" y="1801906"/>
            <a:ext cx="7886700" cy="43750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sz="2800" b="1" u="sng" dirty="0" smtClean="0"/>
              <a:t>1. Obecně závazné předpisy</a:t>
            </a:r>
          </a:p>
          <a:p>
            <a:r>
              <a:rPr lang="cs-CZ" altLang="cs-CZ" sz="2800" dirty="0" smtClean="0"/>
              <a:t>zákon o vysokých školách</a:t>
            </a:r>
          </a:p>
          <a:p>
            <a:pPr lvl="1"/>
            <a:r>
              <a:rPr lang="cs-CZ" altLang="cs-CZ" sz="2400" dirty="0" smtClean="0"/>
              <a:t>obsahuje např. zákonné důvody, pro které lze akreditaci neudělit</a:t>
            </a:r>
          </a:p>
          <a:p>
            <a:r>
              <a:rPr lang="cs-CZ" altLang="cs-CZ" sz="2800" dirty="0" smtClean="0"/>
              <a:t>nařízení vlády o standardech pro akreditaci ve vysokém školství</a:t>
            </a:r>
          </a:p>
          <a:p>
            <a:r>
              <a:rPr lang="cs-CZ" altLang="cs-CZ" sz="2800" dirty="0" smtClean="0"/>
              <a:t>nařízení vlády o oblastech vzdělávání</a:t>
            </a:r>
          </a:p>
          <a:p>
            <a:r>
              <a:rPr lang="cs-CZ" altLang="cs-CZ" dirty="0" smtClean="0"/>
              <a:t>další právní předpisy (např. správní řád, kontrolní řád)</a:t>
            </a:r>
            <a:endParaRPr lang="cs-CZ" altLang="cs-CZ" sz="2800" dirty="0" smtClean="0"/>
          </a:p>
          <a:p>
            <a:pPr>
              <a:buFont typeface="Arial" charset="0"/>
              <a:buNone/>
            </a:pPr>
            <a:endParaRPr lang="cs-CZ" altLang="cs-CZ" dirty="0" smtClean="0"/>
          </a:p>
          <a:p>
            <a:endParaRPr lang="cs-CZ" altLang="cs-CZ" dirty="0" smtClean="0"/>
          </a:p>
          <a:p>
            <a:endParaRPr lang="cs-CZ" alt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628650" y="797859"/>
            <a:ext cx="7886700" cy="5379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sz="2800" b="1" u="sng" dirty="0" smtClean="0"/>
              <a:t>2. Interní předpisy NAÚ</a:t>
            </a:r>
          </a:p>
          <a:p>
            <a:r>
              <a:rPr lang="cs-CZ" altLang="cs-CZ" sz="2800" dirty="0" smtClean="0"/>
              <a:t>statut NAÚ</a:t>
            </a:r>
          </a:p>
          <a:p>
            <a:r>
              <a:rPr lang="cs-CZ" altLang="cs-CZ" sz="2800" dirty="0" smtClean="0"/>
              <a:t>jednací řád hodnoticích komisí</a:t>
            </a:r>
          </a:p>
          <a:p>
            <a:r>
              <a:rPr lang="cs-CZ" altLang="cs-CZ" dirty="0" smtClean="0"/>
              <a:t>metodiky NAÚ</a:t>
            </a:r>
          </a:p>
          <a:p>
            <a:pPr>
              <a:buNone/>
            </a:pPr>
            <a:r>
              <a:rPr lang="cs-CZ" altLang="cs-CZ" sz="2000" dirty="0" smtClean="0"/>
              <a:t>		- pro přípravu žádosti o akreditaci studijního programu</a:t>
            </a:r>
          </a:p>
          <a:p>
            <a:pPr>
              <a:buNone/>
            </a:pPr>
            <a:r>
              <a:rPr lang="cs-CZ" altLang="cs-CZ" sz="2000" dirty="0" smtClean="0"/>
              <a:t>		- pro přípravu žádosti o akreditaci oboru habilitačního řízení a 		řízení ke jmenování profesorem</a:t>
            </a:r>
          </a:p>
          <a:p>
            <a:pPr>
              <a:buNone/>
            </a:pPr>
            <a:r>
              <a:rPr lang="cs-CZ" altLang="cs-CZ" sz="2000" dirty="0" smtClean="0"/>
              <a:t>		- pro přípravu žádosti o institucionální akreditaci</a:t>
            </a:r>
          </a:p>
          <a:p>
            <a:pPr>
              <a:buNone/>
            </a:pPr>
            <a:r>
              <a:rPr lang="cs-CZ" altLang="cs-CZ" sz="2000" dirty="0" smtClean="0"/>
              <a:t>		- pro přípravu žádosti o státní souhlas (stanovisko k návrhům 	studijních programů)</a:t>
            </a:r>
          </a:p>
          <a:p>
            <a:pPr lvl="0"/>
            <a:r>
              <a:rPr lang="cs-CZ" altLang="cs-CZ" dirty="0" smtClean="0">
                <a:solidFill>
                  <a:prstClr val="black"/>
                </a:solidFill>
              </a:rPr>
              <a:t>zásady kontrolní činnosti NAÚ</a:t>
            </a:r>
            <a:endParaRPr lang="cs-CZ" alt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Nejčastější činnosti hodnoticích komisí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/>
              <a:t>Posuzování žádostí o akreditaci studijního programu</a:t>
            </a:r>
          </a:p>
          <a:p>
            <a:pPr marL="0" indent="0">
              <a:buFontTx/>
              <a:buChar char="-"/>
            </a:pPr>
            <a:r>
              <a:rPr lang="cs-CZ" sz="2400" dirty="0" smtClean="0"/>
              <a:t> z </a:t>
            </a:r>
            <a:r>
              <a:rPr lang="cs-CZ" sz="2600" dirty="0" smtClean="0"/>
              <a:t>hlediska</a:t>
            </a:r>
            <a:r>
              <a:rPr lang="cs-CZ" sz="2400" dirty="0" smtClean="0"/>
              <a:t> naplnění standardů daných nařízením vlády</a:t>
            </a:r>
          </a:p>
          <a:p>
            <a:pPr marL="0" indent="0">
              <a:buFontTx/>
              <a:buChar char="-"/>
            </a:pPr>
            <a:r>
              <a:rPr lang="cs-CZ" sz="2400" dirty="0" smtClean="0"/>
              <a:t> NAÚ posuzuje celkové zabezpečení (nově také finanční a prostorové zabezpečení)</a:t>
            </a:r>
          </a:p>
          <a:p>
            <a:pPr marL="0" indent="0">
              <a:buFontTx/>
              <a:buChar char="-"/>
            </a:pPr>
            <a:r>
              <a:rPr lang="cs-CZ" sz="2400" dirty="0" smtClean="0"/>
              <a:t> posuzuje se nově rovněž institucionální prostředí VŠ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u="sng" dirty="0" smtClean="0"/>
              <a:t>Posuzování podnětů ke zrušení nápravných opatření (omezení akreditace)</a:t>
            </a:r>
          </a:p>
          <a:p>
            <a:pPr marL="0" indent="0">
              <a:buFontTx/>
              <a:buChar char="-"/>
            </a:pPr>
            <a:r>
              <a:rPr lang="cs-CZ" sz="2400" dirty="0" smtClean="0"/>
              <a:t> z hlediska odstranění závažných nedostatků a naplnění standardů daných nařízením vlády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872978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726141"/>
            <a:ext cx="7886700" cy="54508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 smtClean="0"/>
              <a:t>Posuzování žádostí o akreditaci oboru habilitačního profesorského řízení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z hlediska naplnění standardů daných nařízením vlády</a:t>
            </a:r>
          </a:p>
          <a:p>
            <a:pPr marL="0" indent="0">
              <a:buFontTx/>
              <a:buChar char="-"/>
            </a:pPr>
            <a:r>
              <a:rPr lang="cs-CZ" dirty="0" smtClean="0"/>
              <a:t> tvůrčí činnost, zabezpečení, aplikace kritérií</a:t>
            </a:r>
          </a:p>
          <a:p>
            <a:pPr marL="0" indent="0">
              <a:buNone/>
            </a:pPr>
            <a:endParaRPr lang="cs-CZ" u="sng" dirty="0" smtClean="0"/>
          </a:p>
          <a:p>
            <a:pPr marL="0" indent="0">
              <a:buNone/>
            </a:pPr>
            <a:r>
              <a:rPr lang="cs-CZ" u="sng" dirty="0" smtClean="0"/>
              <a:t>Posuzování žádostí o institucionální akreditaci </a:t>
            </a:r>
          </a:p>
          <a:p>
            <a:pPr marL="0" indent="0">
              <a:buFontTx/>
              <a:buChar char="-"/>
            </a:pPr>
            <a:r>
              <a:rPr lang="cs-CZ" sz="2600" dirty="0" smtClean="0"/>
              <a:t>posuzuje se institucionální prostředí VŠ (systém vnitřního zajišťování kvality) a zabezpečení vzdělávací činnosti v dané oblasti vzdělávání</a:t>
            </a:r>
          </a:p>
          <a:p>
            <a:pPr marL="0" indent="0">
              <a:buFontTx/>
              <a:buChar char="-"/>
            </a:pPr>
            <a:r>
              <a:rPr lang="cs-CZ" sz="2600" dirty="0" smtClean="0"/>
              <a:t> VŠ musí být schopna zabezpečit takové vnitřní zajišťování kvality studijních programů, které zaručí naplnění standardů ve všech programech</a:t>
            </a:r>
          </a:p>
          <a:p>
            <a:pPr marL="0" indent="0">
              <a:buFontTx/>
              <a:buChar char="-"/>
            </a:pPr>
            <a:r>
              <a:rPr lang="cs-CZ" sz="2600" dirty="0" smtClean="0"/>
              <a:t> klíčovým prvkem jsou návštěvy na místě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9152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2758</Words>
  <Application>Microsoft Office PowerPoint</Application>
  <PresentationFormat>Předvádění na obrazovce (4:3)</PresentationFormat>
  <Paragraphs>351</Paragraphs>
  <Slides>50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6" baseType="lpstr">
      <vt:lpstr>Arial</vt:lpstr>
      <vt:lpstr>Calibri</vt:lpstr>
      <vt:lpstr>Calibri Light</vt:lpstr>
      <vt:lpstr>Times New Roman</vt:lpstr>
      <vt:lpstr>Wingdings</vt:lpstr>
      <vt:lpstr>Motiv Office</vt:lpstr>
      <vt:lpstr>Školení hodnotitelů</vt:lpstr>
      <vt:lpstr>Jmenování hodnoticí komise</vt:lpstr>
      <vt:lpstr>Prezentace aplikace PowerPoint</vt:lpstr>
      <vt:lpstr>Jednání hodnoticí komise</vt:lpstr>
      <vt:lpstr>Prezentace aplikace PowerPoint</vt:lpstr>
      <vt:lpstr>Legislativní zakotvení činnosti hodnoticích komisí</vt:lpstr>
      <vt:lpstr>Prezentace aplikace PowerPoint</vt:lpstr>
      <vt:lpstr>Nejčastější činnosti hodnoticích komisí</vt:lpstr>
      <vt:lpstr>Prezentace aplikace PowerPoint</vt:lpstr>
      <vt:lpstr>Prezentace aplikace PowerPoint</vt:lpstr>
      <vt:lpstr>Prezentace aplikace PowerPoint</vt:lpstr>
      <vt:lpstr>Sankce při zjištěných nedostatcích</vt:lpstr>
      <vt:lpstr>Standardy pro akreditace</vt:lpstr>
      <vt:lpstr>Standardy pro akreditaci studijního programu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Standardy pro institucionální akreditaci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Standardy pro akreditaci  habilitačního řízení a řízení ke jmenování profesorem</vt:lpstr>
      <vt:lpstr>Prezentace aplikace PowerPoint</vt:lpstr>
      <vt:lpstr>Prezentace aplikace PowerPoint</vt:lpstr>
      <vt:lpstr>Závěry ke standardům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studijního programu</vt:lpstr>
      <vt:lpstr>Žádost o akreditaci habilitačního řízení a řízení ke jmenování profesorem</vt:lpstr>
      <vt:lpstr>Žádost o akreditaci habilitačního řízení a řízení ke jmenování profesorem</vt:lpstr>
      <vt:lpstr>Žádost o akreditaci habilitačního řízení a řízení ke jmenování profesorem</vt:lpstr>
      <vt:lpstr>Žádost o akreditaci habilitačního řízení a řízení ke jmenování profesorem</vt:lpstr>
      <vt:lpstr>Žádost o udělení státního souhlasu s působením jako soukromá vysoká škola</vt:lpstr>
      <vt:lpstr>Žádost o udělení státního souhlasu s působením jako soukromá vysoká škola</vt:lpstr>
      <vt:lpstr>Žádost o institucionální akreditaci</vt:lpstr>
      <vt:lpstr>Prezentace aplikace PowerPoint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Vidláková Martina</dc:creator>
  <cp:lastModifiedBy>Smrčka Jiří</cp:lastModifiedBy>
  <cp:revision>43</cp:revision>
  <dcterms:created xsi:type="dcterms:W3CDTF">2017-04-06T10:57:46Z</dcterms:created>
  <dcterms:modified xsi:type="dcterms:W3CDTF">2017-04-21T14:04:20Z</dcterms:modified>
</cp:coreProperties>
</file>