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</p:sldMasterIdLst>
  <p:sldIdLst>
    <p:sldId id="343" r:id="rId2"/>
    <p:sldId id="269" r:id="rId3"/>
    <p:sldId id="274" r:id="rId4"/>
    <p:sldId id="257" r:id="rId5"/>
    <p:sldId id="328" r:id="rId6"/>
    <p:sldId id="271" r:id="rId7"/>
    <p:sldId id="329" r:id="rId8"/>
    <p:sldId id="331" r:id="rId9"/>
    <p:sldId id="332" r:id="rId10"/>
    <p:sldId id="330" r:id="rId11"/>
    <p:sldId id="334" r:id="rId12"/>
    <p:sldId id="339" r:id="rId13"/>
    <p:sldId id="338" r:id="rId14"/>
    <p:sldId id="335" r:id="rId15"/>
    <p:sldId id="336" r:id="rId16"/>
    <p:sldId id="337" r:id="rId17"/>
    <p:sldId id="340" r:id="rId18"/>
    <p:sldId id="341" r:id="rId19"/>
    <p:sldId id="258" r:id="rId20"/>
    <p:sldId id="344" r:id="rId21"/>
    <p:sldId id="345" r:id="rId22"/>
    <p:sldId id="308" r:id="rId23"/>
    <p:sldId id="320" r:id="rId24"/>
    <p:sldId id="342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dláková Martina" initials="VM" lastIdx="0" clrIdx="0">
    <p:extLst>
      <p:ext uri="{19B8F6BF-5375-455C-9EA6-DF929625EA0E}">
        <p15:presenceInfo xmlns:p15="http://schemas.microsoft.com/office/powerpoint/2012/main" userId="S-1-5-21-1024343765-948047755-1557874966-198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354684-F5ED-1692-8BDA-0401E00C00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AEB8192-ED98-EC48-DB7A-D98D84399D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78CB1E-BCE1-07B4-80F9-07A99623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EA6A54C-2F29-C0E2-370F-FDBCFC87E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D13F173-8C86-4E26-34AC-43D044CC5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191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53951A-BDEF-B678-3AEB-116EB8910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340AE36-F41A-C54A-0D43-460CEDFB3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03A605-E9EE-EE37-D01E-C7269DCB2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3C15793-7D99-7ABF-8E14-CDBB9CA2B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7F53C3-C183-5A33-AC59-397DD6802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911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A56AFDBB-F53C-E364-3EAA-2981443589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BB8BA1B-0BE5-BEAC-09DA-CC971B0569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31189B-8A00-4388-D07F-B7A748458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99FE2B8-D617-153E-407A-8BA3F7B57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968CF8-B3FE-7D62-5F8F-0B3476A65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34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30AEDE-69A8-1818-C94C-9ECD33FFE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6C7227-E3A5-9210-DA7E-5C49D619D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157E7F-8597-D6E0-A826-4A4F21174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2/13/2024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06E0EC-DED8-640A-4DA8-664D2261C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43D8DB9-8BAE-A4C2-3F23-0633B3E73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73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4B5A2E-1D3D-E866-64C0-481022263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6CF90E-320C-8725-3C57-908455FBE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6D1A334-86D5-F38B-465C-6E11F8231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2/13/2024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BF40C6-1242-569A-969F-39C42AF5C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5853140-5516-6CEC-36EF-A121E07CC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67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056310-DE8B-F923-C7D2-4DBA26B5E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E6E5AA-3F83-D4B6-5283-E255F1F96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A43BA4A-6CC8-B9CA-58CF-36A5592071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1BD8313-ED94-A420-18D1-125E0F24F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260D032-8CE0-AE56-3AAD-F839C09B9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A710045-B994-3F69-F4AD-7FFD59695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279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7A94E1-1081-6290-563D-E979B99D3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0A7F477-5CC7-2A3C-1C11-BC19E4EA6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1EBCF6E-844B-AA04-3299-44C77CA8D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ACCAA83-C0BA-062A-CD8D-0ECE9B2771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30EE512-8FAC-FC8F-CC4A-7483A9E2A8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6C0ECED-5C53-EACB-7C7F-86DC263F0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7F2702C-CD46-9625-46A4-F656A1504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7997433-D0F5-A949-1FFD-79A335B80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2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6A498B3-CE3A-D299-FB14-E9CD6BA68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9858792-FBA9-8CEC-99A0-EDE981CCE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2/13/2024</a:t>
            </a:fld>
            <a:endParaRPr lang="en-US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91AC14B-5BBD-0FC6-9214-B05A1EF8A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149C911-8E64-27C1-9C25-E20D8EF80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027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6F95D8F-7789-22B0-1750-01652F71E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1AF6A92-F8A5-3361-8910-EB0A57FE8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4C379BA-84D4-29C7-75F7-567833F8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119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F24441-0F49-B963-0800-BD7A165E2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410F32-C281-F87C-AE2D-C7D3F91D3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9DFB8D6-9B4D-00F7-B884-5A7A1CEE4A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3C7C198-35B5-9670-DE2E-F9AF65391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9ADBFC9-9DC5-4C01-E5E2-15F62F69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C4066E0-9426-CC7E-6B1D-0EBAB02D9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549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49ADB5-93E1-1245-5B47-9EA4DA0CB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E84A3F-599C-D54D-773A-4CD0E6C8C0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1D13C3D-B636-8B8C-AE74-DCC96317D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711280A-3844-2E05-61BD-8F77CEC24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2/13/2024</a:t>
            </a:fld>
            <a:endParaRPr lang="en-US" dirty="0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646A1ED-BCFB-9419-C366-7C393B064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2112825-3DE3-D94B-C5CE-4D33D390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714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EDFCE40-DDAC-1C48-9AD3-DF190E081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7F8575-2EA8-9EE9-FB51-4EC3234805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F96509D-25C5-A8B9-ADF3-FBF11A8DC7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2/13/2024</a:t>
            </a:fld>
            <a:endParaRPr lang="en-US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8F2CA4-E92B-2613-C5BC-F377C5CF77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56CAB5B-0991-49CC-8F29-B741770B9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610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uvs.cz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>
            <a:extLst>
              <a:ext uri="{FF2B5EF4-FFF2-40B4-BE49-F238E27FC236}">
                <a16:creationId xmlns:a16="http://schemas.microsoft.com/office/drawing/2014/main" id="{96BFB15A-51D5-FE59-D4CD-2B068F3447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921" b="1"/>
          <a:stretch/>
        </p:blipFill>
        <p:spPr bwMode="auto">
          <a:xfrm>
            <a:off x="20" y="10"/>
            <a:ext cx="9143980" cy="3710603"/>
          </a:xfrm>
          <a:custGeom>
            <a:avLst/>
            <a:gdLst/>
            <a:ahLst/>
            <a:cxnLst/>
            <a:rect l="l" t="t" r="r" b="b"/>
            <a:pathLst>
              <a:path w="12192000" h="3692092">
                <a:moveTo>
                  <a:pt x="0" y="0"/>
                </a:moveTo>
                <a:lnTo>
                  <a:pt x="12192000" y="0"/>
                </a:lnTo>
                <a:lnTo>
                  <a:pt x="12192000" y="3504824"/>
                </a:lnTo>
                <a:lnTo>
                  <a:pt x="12024691" y="3517794"/>
                </a:lnTo>
                <a:cubicBezTo>
                  <a:pt x="8077523" y="3783195"/>
                  <a:pt x="4094678" y="3026959"/>
                  <a:pt x="160485" y="3663863"/>
                </a:cubicBezTo>
                <a:lnTo>
                  <a:pt x="0" y="3692092"/>
                </a:lnTo>
                <a:close/>
              </a:path>
            </a:pathLst>
          </a:cu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8F4E64A-2C7C-3600-DC9C-0EEDA14BD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970" y="2484269"/>
            <a:ext cx="5614060" cy="245268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cs-CZ" sz="4400" b="1" dirty="0"/>
              <a:t>Školení hodnotitelů</a:t>
            </a:r>
            <a:endParaRPr lang="en-US" sz="4400" b="1" dirty="0"/>
          </a:p>
        </p:txBody>
      </p:sp>
      <p:sp>
        <p:nvSpPr>
          <p:cNvPr id="7" name="Podnadpis 2">
            <a:extLst>
              <a:ext uri="{FF2B5EF4-FFF2-40B4-BE49-F238E27FC236}">
                <a16:creationId xmlns:a16="http://schemas.microsoft.com/office/drawing/2014/main" id="{7842DD07-D42A-8B4F-1DD1-7387F55ADE4A}"/>
              </a:ext>
            </a:extLst>
          </p:cNvPr>
          <p:cNvSpPr txBox="1">
            <a:spLocks/>
          </p:cNvSpPr>
          <p:nvPr/>
        </p:nvSpPr>
        <p:spPr>
          <a:xfrm>
            <a:off x="1226890" y="5134062"/>
            <a:ext cx="6858000" cy="9878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cs-CZ" sz="3200" dirty="0">
              <a:hlinkClick r:id="rId3"/>
            </a:endParaRPr>
          </a:p>
          <a:p>
            <a:pPr marL="0" indent="0" algn="ctr">
              <a:buNone/>
            </a:pPr>
            <a:r>
              <a:rPr lang="cs-CZ" sz="3200" dirty="0">
                <a:hlinkClick r:id="rId3"/>
              </a:rPr>
              <a:t>www.nauvs.cz</a:t>
            </a:r>
            <a:r>
              <a:rPr lang="cs-CZ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58750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166B66-6343-3FE2-91CF-28BBDDCD6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sz="3000" b="1" dirty="0">
                <a:latin typeface="Calibri" panose="020F0502020204030204" pitchFamily="34" charset="0"/>
                <a:cs typeface="Calibri" panose="020F0502020204030204" pitchFamily="34" charset="0"/>
              </a:rPr>
              <a:t>Posuzování žádosti o akreditaci studijního programu</a:t>
            </a:r>
            <a:endParaRPr lang="cs-CZ" sz="3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11D04D-7ECE-6E87-30C0-E7EE44317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sz="2600" dirty="0">
                <a:ea typeface="Times New Roman" panose="02020603050405020304" pitchFamily="18" charset="0"/>
              </a:rPr>
              <a:t>Základní otázky kvalitativního posouzení</a:t>
            </a:r>
            <a:r>
              <a:rPr lang="cs-CZ" sz="2600" dirty="0">
                <a:effectLst/>
                <a:ea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cs-CZ" sz="26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600" dirty="0">
                <a:effectLst/>
                <a:ea typeface="Calibri" panose="020F0502020204030204" pitchFamily="34" charset="0"/>
              </a:rPr>
              <a:t>zda studijní program svým obsahem odpovídá typu a profilu studijního programu, profilu absolventa a cílům studia (co a jak se učí)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600" dirty="0">
                <a:effectLst/>
                <a:ea typeface="Calibri" panose="020F0502020204030204" pitchFamily="34" charset="0"/>
              </a:rPr>
              <a:t>zda je studijní program odpovídajícím způsobem personálně zajištěn (kdo učí)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600" dirty="0">
                <a:effectLst/>
                <a:ea typeface="Calibri" panose="020F0502020204030204" pitchFamily="34" charset="0"/>
              </a:rPr>
              <a:t>zda vysoká škola má odpovídají zázemí v tvůrčí (vědecké a výzkumné) činnosti pro výuku daného studijního programu </a:t>
            </a:r>
          </a:p>
          <a:p>
            <a:pPr marL="342900" lvl="0" indent="-342900" algn="just">
              <a:buFont typeface="+mj-lt"/>
              <a:buAutoNum type="arabicPeriod"/>
            </a:pPr>
            <a:r>
              <a:rPr lang="cs-CZ" sz="2600" dirty="0">
                <a:effectLst/>
                <a:ea typeface="Calibri" panose="020F0502020204030204" pitchFamily="34" charset="0"/>
              </a:rPr>
              <a:t>a dále zda jsou naplněny specifické standardy pro kombinovanou či distanční formu studia, pro profesní profil či pro uskutečňování studijního programu v cizím jazyce.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044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5C640F-82F5-7160-DA7D-D5458769E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Obsah studijního programu </a:t>
            </a:r>
            <a:br>
              <a:rPr lang="cs-CZ" sz="3000" b="1" dirty="0">
                <a:latin typeface="+mn-lt"/>
              </a:rPr>
            </a:br>
            <a:r>
              <a:rPr lang="cs-CZ" sz="3000" b="1" dirty="0">
                <a:latin typeface="+mn-lt"/>
              </a:rPr>
              <a:t>a studijních předmětů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948CD6-F7E7-2BFA-A670-79C39552B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cs-CZ" sz="2600" dirty="0"/>
              <a:t>Profil absolventa, deklarované cíle studia, skladba studijního plánu, obsah jednotlivých studijních předmětů a obsah státní závěrečné zkoušky musí být ve vzájemném souladu. </a:t>
            </a:r>
          </a:p>
          <a:p>
            <a:pPr lvl="0" algn="just"/>
            <a:r>
              <a:rPr lang="cs-CZ" sz="2600" dirty="0"/>
              <a:t>Kompetence deklarované v profilu absolventa by student měl získat primárně absolvováním základních teoretických předmětů profilujícího základu (tzv. ZT předměty) a předmětů profilujícího základu (tzv. PZ předměty). Znalosti a dovednosti z těchto předmětů by měly být ověřovány u státních závěrečných zkoušek.</a:t>
            </a:r>
          </a:p>
          <a:p>
            <a:pPr lvl="0" algn="just"/>
            <a:r>
              <a:rPr lang="cs-CZ" sz="2600" dirty="0"/>
              <a:t>Skladba státních závěrečných zkoušek (povinné a volitelné části) by měla odpovídat struktuře studijních předmětů.</a:t>
            </a:r>
          </a:p>
          <a:p>
            <a:pPr lvl="0" algn="just"/>
            <a:r>
              <a:rPr lang="cs-CZ" sz="2600" dirty="0"/>
              <a:t>Studijní literatura a další studijní materiály (zejména studijní opory) musí být aktuální a odpovídat současnému stavu poznání.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7500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BA86E4-C4BA-4718-7409-8EEBDA0FB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Příklad posouzení žádosti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E63E61DB-5641-4EC5-1936-AA4703EDBE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206" y="1500908"/>
            <a:ext cx="6363588" cy="1590897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A8DAA087-5CBF-7756-C7EE-7106064C6377}"/>
              </a:ext>
            </a:extLst>
          </p:cNvPr>
          <p:cNvSpPr txBox="1"/>
          <p:nvPr/>
        </p:nvSpPr>
        <p:spPr>
          <a:xfrm>
            <a:off x="1593908" y="3841477"/>
            <a:ext cx="6040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- příliš stručné, málo obsažné posouzení</a:t>
            </a:r>
          </a:p>
        </p:txBody>
      </p:sp>
    </p:spTree>
    <p:extLst>
      <p:ext uri="{BB962C8B-B14F-4D97-AF65-F5344CB8AC3E}">
        <p14:creationId xmlns:p14="http://schemas.microsoft.com/office/powerpoint/2010/main" val="3936939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BA86E4-C4BA-4718-7409-8EEBDA0FB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Příklad posouzení žádosti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EA96901-09F5-D82A-6528-D0B87AE359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153" y="1618997"/>
            <a:ext cx="6401693" cy="3620005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332E1350-1D2E-3F5A-F43D-E09D464037BB}"/>
              </a:ext>
            </a:extLst>
          </p:cNvPr>
          <p:cNvSpPr txBox="1"/>
          <p:nvPr/>
        </p:nvSpPr>
        <p:spPr>
          <a:xfrm>
            <a:off x="1585519" y="5402510"/>
            <a:ext cx="5964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- dostatečně obsáhlé a podrobné posouzení</a:t>
            </a:r>
          </a:p>
        </p:txBody>
      </p:sp>
    </p:spTree>
    <p:extLst>
      <p:ext uri="{BB962C8B-B14F-4D97-AF65-F5344CB8AC3E}">
        <p14:creationId xmlns:p14="http://schemas.microsoft.com/office/powerpoint/2010/main" val="35613329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858E6C-3C8C-46CE-EFB1-7ED61B172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sz="3000" b="1" dirty="0">
                <a:latin typeface="+mn-lt"/>
                <a:ea typeface="+mj-ea"/>
                <a:cs typeface="+mj-cs"/>
              </a:rPr>
              <a:t>Personální zabezpečení - garant </a:t>
            </a:r>
            <a:br>
              <a:rPr lang="cs-CZ" altLang="cs-CZ" sz="3000" b="1" dirty="0">
                <a:latin typeface="+mn-lt"/>
                <a:ea typeface="+mj-ea"/>
                <a:cs typeface="+mj-cs"/>
              </a:rPr>
            </a:br>
            <a:r>
              <a:rPr lang="cs-CZ" altLang="cs-CZ" sz="3000" b="1" dirty="0">
                <a:latin typeface="+mn-lt"/>
                <a:ea typeface="+mj-ea"/>
                <a:cs typeface="+mj-cs"/>
              </a:rPr>
              <a:t>studijního programu</a:t>
            </a:r>
            <a:endParaRPr lang="cs-CZ" sz="3000" dirty="0"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C4A43A-5509-B18F-DF4B-07EE512AB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600" dirty="0"/>
              <a:t>každý studijní program musí mít vlastního garanta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600" dirty="0"/>
              <a:t>garant 	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600" dirty="0"/>
              <a:t>	– musí být odborně činný v daném programu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600" dirty="0"/>
              <a:t>	– může garantovat nejvýše jeden bakalářský a jeden 	magisterský program, nebo jeden magisterský a jeden 	doktorský program (pokud jsou obsahově příbuzné)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600" dirty="0"/>
              <a:t>	– musí být minimálně docent (u magisterských a 	doktorských programů) nebo doktor (u bakalářských 	programů)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600" dirty="0"/>
              <a:t>	– musí mít plný pracovní úvazek na dané VŠ (z toho na	příslušné fakultě alespoň 0,5), jeho další pracovní úvazky 	nesmí v součtu přesáhnout 0,5)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231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D1A779-0207-C1D5-5867-546FEA9B0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effectLst/>
                <a:latin typeface="+mn-lt"/>
              </a:rPr>
              <a:t>Personální zabezpečení – garanti předmětů</a:t>
            </a:r>
            <a:endParaRPr lang="cs-CZ" sz="3000" dirty="0">
              <a:latin typeface="+mn-l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74DE24-96FA-D782-5B45-66A011D110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6288" y="1690689"/>
            <a:ext cx="7886700" cy="4523417"/>
          </a:xfrm>
        </p:spPr>
        <p:txBody>
          <a:bodyPr>
            <a:normAutofit/>
          </a:bodyPr>
          <a:lstStyle/>
          <a:p>
            <a:pPr lvl="0" algn="just"/>
            <a:r>
              <a:rPr lang="cs-CZ" sz="2000" dirty="0"/>
              <a:t>Garanti ZT a PZ předmětů – musí být akademičtí pracovníci dané vysoké a musí být odpovídajícím způsobem zapojeni do jejich výuky</a:t>
            </a:r>
          </a:p>
          <a:p>
            <a:pPr lvl="0" algn="just"/>
            <a:r>
              <a:rPr lang="cs-CZ" sz="2000" dirty="0"/>
              <a:t>Akademický pracovník = zaměstnanec pracovním poměru, celková výše úvazku nesmí přesahovat 1,5 úvazku, vyučující na DPČ/DPP nejsou akademickými pracovníky – tj. nemohou být garanty předmětů,</a:t>
            </a:r>
          </a:p>
          <a:p>
            <a:pPr lvl="0" algn="just"/>
            <a:r>
              <a:rPr lang="cs-CZ" sz="2000" dirty="0"/>
              <a:t>Musí mít </a:t>
            </a:r>
            <a:r>
              <a:rPr lang="cs-CZ" sz="2000"/>
              <a:t>odpovídající odbornou, tvůrčí</a:t>
            </a:r>
            <a:r>
              <a:rPr lang="cs-CZ" sz="2000" dirty="0"/>
              <a:t>, publikační či vědeckou / uměleckou činnost k předmětům, které zajišťují (dle typu a profilu studijního programu). </a:t>
            </a:r>
          </a:p>
          <a:p>
            <a:pPr marL="0" lvl="0" indent="0" algn="just">
              <a:buNone/>
            </a:pPr>
            <a:endParaRPr lang="cs-CZ" dirty="0"/>
          </a:p>
          <a:p>
            <a:pPr marL="0" lvl="0" indent="0" algn="just">
              <a:buNone/>
            </a:pPr>
            <a:endParaRPr lang="cs-CZ" dirty="0"/>
          </a:p>
          <a:p>
            <a:pPr marL="0" lvl="0" indent="0" algn="just">
              <a:buNone/>
            </a:pPr>
            <a:endParaRPr lang="cs-CZ" dirty="0"/>
          </a:p>
          <a:p>
            <a:pPr marL="0" lvl="0" indent="0" algn="just">
              <a:buNone/>
            </a:pPr>
            <a:endParaRPr lang="cs-CZ" sz="2000" dirty="0"/>
          </a:p>
          <a:p>
            <a:pPr lvl="0" algn="just"/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D690BCEA-CB52-E29C-CCE0-DBC663E28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288" y="4138467"/>
            <a:ext cx="7897327" cy="205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004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2CE2A7-CE8D-1CC5-517C-115D718F6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Personální zabezpečení – celková struktura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7187D4-DC22-834E-255A-AD501429E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cs-CZ" sz="2600" dirty="0"/>
              <a:t>Celková struktura personálního zabezpečení musí odpovídat typu a profilu studijního programu, počtu studentů, formám studia atd. </a:t>
            </a:r>
          </a:p>
          <a:p>
            <a:pPr lvl="0" algn="just"/>
            <a:r>
              <a:rPr lang="cs-CZ" sz="2600" dirty="0"/>
              <a:t>U vyučujících a garantů musí být na pracovišti zajištěna kontinuita. Věková struktura personálního zabezpečení by měla skýtat perspektivy zajištění a rozvoje studijního programu nejméně ve střednědobém horizontu.</a:t>
            </a:r>
          </a:p>
          <a:p>
            <a:pPr lvl="0" algn="just"/>
            <a:r>
              <a:rPr lang="cs-CZ" sz="2600" dirty="0"/>
              <a:t>Vysoká škola by měla deklarovat zajištění personálního zabezpečení minimálně na standardní dobu studia, v ideálním případě na celou možnou dobu platnosti akreditace 10 let. </a:t>
            </a:r>
          </a:p>
          <a:p>
            <a:pPr lvl="0" algn="just"/>
            <a:r>
              <a:rPr lang="cs-CZ" sz="2600" dirty="0"/>
              <a:t>Celkové vytížení vyučujících přímou výukou musí být přiměřené a umožňovat vyučujícím plnění dalších povinností (rozvoj vlastní tvůrčí činnosti, vedení závěrečných prací a konzultací atd.)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9025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375251-80D9-D4BB-ED69-FFD940DAD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Příklad posouzení žádosti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790353F-4A03-E034-BC90-7E0B150131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311" y="1535414"/>
            <a:ext cx="6287377" cy="3115110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A68FBE9F-8883-35BF-7686-556C9D574CE7}"/>
              </a:ext>
            </a:extLst>
          </p:cNvPr>
          <p:cNvSpPr txBox="1"/>
          <p:nvPr/>
        </p:nvSpPr>
        <p:spPr>
          <a:xfrm>
            <a:off x="1568741" y="4991450"/>
            <a:ext cx="601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- příliš stručné, málo obsažné posouzení</a:t>
            </a:r>
          </a:p>
        </p:txBody>
      </p:sp>
    </p:spTree>
    <p:extLst>
      <p:ext uri="{BB962C8B-B14F-4D97-AF65-F5344CB8AC3E}">
        <p14:creationId xmlns:p14="http://schemas.microsoft.com/office/powerpoint/2010/main" val="3910985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375251-80D9-D4BB-ED69-FFD940DAD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Příklad posouzení žádosti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5F7CDCD-2F83-6464-1735-116E28F020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206" y="1341045"/>
            <a:ext cx="6363588" cy="4344006"/>
          </a:xfrm>
          <a:prstGeom prst="rect">
            <a:avLst/>
          </a:prstGeom>
        </p:spPr>
      </p:pic>
      <p:sp>
        <p:nvSpPr>
          <p:cNvPr id="3" name="TextovéPole 2">
            <a:extLst>
              <a:ext uri="{FF2B5EF4-FFF2-40B4-BE49-F238E27FC236}">
                <a16:creationId xmlns:a16="http://schemas.microsoft.com/office/drawing/2014/main" id="{9E07AC9D-E058-B125-70EA-B09649476A0D}"/>
              </a:ext>
            </a:extLst>
          </p:cNvPr>
          <p:cNvSpPr txBox="1"/>
          <p:nvPr/>
        </p:nvSpPr>
        <p:spPr>
          <a:xfrm>
            <a:off x="1635853" y="5763237"/>
            <a:ext cx="592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- dostatečné obsáhlé a podrobné posouzení</a:t>
            </a:r>
          </a:p>
        </p:txBody>
      </p:sp>
    </p:spTree>
    <p:extLst>
      <p:ext uri="{BB962C8B-B14F-4D97-AF65-F5344CB8AC3E}">
        <p14:creationId xmlns:p14="http://schemas.microsoft.com/office/powerpoint/2010/main" val="20689000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460761"/>
            <a:ext cx="7886700" cy="859667"/>
          </a:xfrm>
        </p:spPr>
        <p:txBody>
          <a:bodyPr>
            <a:noAutofit/>
          </a:bodyPr>
          <a:lstStyle/>
          <a:p>
            <a:pPr algn="ctr"/>
            <a:r>
              <a:rPr lang="cs-CZ" sz="3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Vědecká, výzkumná, umělecká a další tvůrčí činnost vysoké školy</a:t>
            </a:r>
            <a:endParaRPr lang="cs-CZ" sz="3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320428"/>
            <a:ext cx="7886700" cy="519258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/>
              <a:t> </a:t>
            </a:r>
          </a:p>
          <a:p>
            <a:pPr>
              <a:lnSpc>
                <a:spcPct val="110000"/>
              </a:lnSpc>
              <a:defRPr/>
            </a:pPr>
            <a:r>
              <a:rPr lang="cs-CZ" sz="2400" dirty="0"/>
              <a:t>Význam tvůrčí činnosti – tvůrčí činnost odlišuje vysokou školu od SŠ, VOŠ či vzdělávacích agentur. Zatímco tvůrčí činnost akademických pracovníků dokládá jejich kvalifikaci, tvůrčí činnost pracoviště dokládá schopnost pracoviště působit jako vysoká škola. </a:t>
            </a:r>
          </a:p>
          <a:p>
            <a:pPr>
              <a:lnSpc>
                <a:spcPct val="110000"/>
              </a:lnSpc>
              <a:defRPr/>
            </a:pPr>
            <a:r>
              <a:rPr lang="cs-CZ" sz="2400" dirty="0"/>
              <a:t>Tvůrčí činnost musí odpovídat typu, profilu a odbornému zaměření studijního programu.</a:t>
            </a:r>
          </a:p>
          <a:p>
            <a:pPr>
              <a:lnSpc>
                <a:spcPct val="110000"/>
              </a:lnSpc>
              <a:defRPr/>
            </a:pPr>
            <a:r>
              <a:rPr lang="cs-CZ" sz="2400" dirty="0"/>
              <a:t>Do tvůrčí činnosti </a:t>
            </a:r>
            <a:r>
              <a:rPr lang="cs-CZ" sz="2400"/>
              <a:t>by měli </a:t>
            </a:r>
            <a:r>
              <a:rPr lang="cs-CZ" sz="2400" dirty="0"/>
              <a:t>být zapojeni klíčoví vyučující, kteří se podílejí na výuce daného studijního programu.</a:t>
            </a:r>
          </a:p>
          <a:p>
            <a:pPr>
              <a:lnSpc>
                <a:spcPct val="110000"/>
              </a:lnSpc>
              <a:defRPr/>
            </a:pPr>
            <a:r>
              <a:rPr lang="cs-CZ" sz="2400" dirty="0"/>
              <a:t>U magisterských akademicky zaměřených programů a doktorských programů musí být vysoká škola řešitelem externích projektů odborně souvisejících se studijním programem.</a:t>
            </a:r>
          </a:p>
          <a:p>
            <a:pPr>
              <a:lnSpc>
                <a:spcPct val="110000"/>
              </a:lnSpc>
              <a:defRPr/>
            </a:pPr>
            <a:r>
              <a:rPr lang="cs-CZ" sz="2400" dirty="0"/>
              <a:t>U profesně zaměřených studijních programů je požadována smluvní spolupráce s praxí (bakalářský program) a řešení projektů smluvního a aplikovaného výzkumu (magisterský program).</a:t>
            </a:r>
          </a:p>
          <a:p>
            <a:pPr>
              <a:buFont typeface="Wingdings" pitchFamily="2" charset="2"/>
              <a:buChar char="ü"/>
            </a:pP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cs-CZ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itchFamily="2" charset="2"/>
              <a:buChar char="ü"/>
            </a:pPr>
            <a:endParaRPr lang="cs-CZ" b="1" dirty="0"/>
          </a:p>
          <a:p>
            <a:pPr lvl="1">
              <a:buFont typeface="Wingdings" pitchFamily="2" charset="2"/>
              <a:buChar char="ü"/>
            </a:pPr>
            <a:endParaRPr lang="cs-CZ" b="1" i="1" dirty="0"/>
          </a:p>
          <a:p>
            <a:pPr marL="342900" lvl="1" indent="0">
              <a:buNone/>
            </a:pPr>
            <a:endParaRPr lang="cs-CZ" b="1" dirty="0"/>
          </a:p>
          <a:p>
            <a:pPr lvl="1"/>
            <a:endParaRPr lang="cs-CZ" b="1" dirty="0"/>
          </a:p>
          <a:p>
            <a:pPr lvl="1">
              <a:buFont typeface="Wingdings" panose="05000000000000000000" pitchFamily="2" charset="2"/>
              <a:buChar char="Ø"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598938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Nejdůležitější činnosti </a:t>
            </a:r>
            <a:r>
              <a:rPr lang="cs-CZ" sz="3000" b="1" dirty="0" err="1">
                <a:latin typeface="+mn-lt"/>
              </a:rPr>
              <a:t>NAÚ</a:t>
            </a:r>
            <a:endParaRPr lang="cs-CZ" sz="3000" b="1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4485" y="1621534"/>
            <a:ext cx="6812385" cy="4667249"/>
          </a:xfrm>
        </p:spPr>
        <p:txBody>
          <a:bodyPr>
            <a:normAutofit/>
          </a:bodyPr>
          <a:lstStyle/>
          <a:p>
            <a:pPr lvl="1"/>
            <a:r>
              <a:rPr lang="cs-CZ" sz="2400" dirty="0"/>
              <a:t>rozhodování o akreditaci</a:t>
            </a:r>
          </a:p>
          <a:p>
            <a:pPr lvl="1"/>
            <a:endParaRPr lang="cs-CZ" b="1" dirty="0"/>
          </a:p>
          <a:p>
            <a:pPr lvl="1"/>
            <a:endParaRPr lang="cs-CZ" b="1" dirty="0"/>
          </a:p>
          <a:p>
            <a:pPr lvl="1"/>
            <a:endParaRPr lang="cs-CZ" b="1" dirty="0"/>
          </a:p>
          <a:p>
            <a:pPr lvl="1"/>
            <a:endParaRPr lang="cs-CZ" b="1" dirty="0"/>
          </a:p>
          <a:p>
            <a:pPr lvl="1"/>
            <a:endParaRPr lang="cs-CZ" sz="2400" dirty="0"/>
          </a:p>
          <a:p>
            <a:pPr lvl="1"/>
            <a:r>
              <a:rPr lang="cs-CZ" sz="2400" dirty="0"/>
              <a:t>vnější hodnocení činnosti vysokých škol</a:t>
            </a:r>
          </a:p>
          <a:p>
            <a:pPr lvl="1"/>
            <a:r>
              <a:rPr lang="cs-CZ" sz="2400" dirty="0"/>
              <a:t>kontrola dodržování právních předpisů na vysokých školách</a:t>
            </a:r>
          </a:p>
          <a:p>
            <a:pPr lvl="1"/>
            <a:r>
              <a:rPr lang="cs-CZ" sz="2400" dirty="0"/>
              <a:t>rozhodování o nápravných opatřeních</a:t>
            </a:r>
          </a:p>
          <a:p>
            <a:pPr lvl="1"/>
            <a:r>
              <a:rPr lang="cs-CZ" sz="2400" dirty="0"/>
              <a:t>stanovování typu vysoké školy </a:t>
            </a:r>
          </a:p>
          <a:p>
            <a:pPr lvl="1"/>
            <a:r>
              <a:rPr lang="cs-CZ" sz="2400" dirty="0"/>
              <a:t>vydávání stanovisek k působení mimoevropských zahraničních vysokých škol na území ČR</a:t>
            </a:r>
          </a:p>
          <a:p>
            <a:pPr lvl="1"/>
            <a:endParaRPr lang="cs-CZ" b="1" dirty="0"/>
          </a:p>
          <a:p>
            <a:pPr lvl="1"/>
            <a:endParaRPr lang="cs-CZ" b="1" dirty="0"/>
          </a:p>
          <a:p>
            <a:pPr lvl="1"/>
            <a:endParaRPr lang="cs-CZ" b="1" dirty="0"/>
          </a:p>
          <a:p>
            <a:pPr lvl="1"/>
            <a:endParaRPr lang="cs-CZ" b="1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C3D6F576-9984-49B9-A5C5-B36D1B51EB97}"/>
              </a:ext>
            </a:extLst>
          </p:cNvPr>
          <p:cNvSpPr txBox="1"/>
          <p:nvPr/>
        </p:nvSpPr>
        <p:spPr>
          <a:xfrm>
            <a:off x="1962499" y="2105561"/>
            <a:ext cx="5730206" cy="132343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institucionální akreditace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akreditace studijních programů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akreditace oborů habilitačního a řízení ke jmenování profesorem</a:t>
            </a:r>
          </a:p>
        </p:txBody>
      </p:sp>
    </p:spTree>
    <p:extLst>
      <p:ext uri="{BB962C8B-B14F-4D97-AF65-F5344CB8AC3E}">
        <p14:creationId xmlns:p14="http://schemas.microsoft.com/office/powerpoint/2010/main" val="3639086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B3C3C1-A2E2-349F-15D2-FCB38DF8FFB6}"/>
              </a:ext>
            </a:extLst>
          </p:cNvPr>
          <p:cNvSpPr txBox="1">
            <a:spLocks/>
          </p:cNvSpPr>
          <p:nvPr/>
        </p:nvSpPr>
        <p:spPr>
          <a:xfrm>
            <a:off x="628650" y="1070520"/>
            <a:ext cx="7886700" cy="62765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000" b="1" dirty="0">
                <a:latin typeface="+mn-lt"/>
              </a:rPr>
              <a:t>Příklad posouzení žádosti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BD8B7F1-587D-0EA4-DD73-B017A0D0B0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0676" y="2222155"/>
            <a:ext cx="6702648" cy="790358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03531C9F-7F60-0F4E-6B21-104E0188DCEB}"/>
              </a:ext>
            </a:extLst>
          </p:cNvPr>
          <p:cNvSpPr txBox="1"/>
          <p:nvPr/>
        </p:nvSpPr>
        <p:spPr>
          <a:xfrm>
            <a:off x="1564546" y="3351831"/>
            <a:ext cx="60149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- příliš stručné, málo obsažné posouzení</a:t>
            </a:r>
          </a:p>
        </p:txBody>
      </p:sp>
    </p:spTree>
    <p:extLst>
      <p:ext uri="{BB962C8B-B14F-4D97-AF65-F5344CB8AC3E}">
        <p14:creationId xmlns:p14="http://schemas.microsoft.com/office/powerpoint/2010/main" val="35610187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 descr="Obsah obrázku text&#10;&#10;Popis byl vytvořen automaticky">
            <a:extLst>
              <a:ext uri="{FF2B5EF4-FFF2-40B4-BE49-F238E27FC236}">
                <a16:creationId xmlns:a16="http://schemas.microsoft.com/office/drawing/2014/main" id="{2FBDDDA5-3789-A298-8E61-865859A33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776" y="2178715"/>
            <a:ext cx="7344050" cy="2033906"/>
          </a:xfrm>
          <a:prstGeom prst="rect">
            <a:avLst/>
          </a:prstGeom>
        </p:spPr>
      </p:pic>
      <p:sp>
        <p:nvSpPr>
          <p:cNvPr id="6" name="Nadpis 1">
            <a:extLst>
              <a:ext uri="{FF2B5EF4-FFF2-40B4-BE49-F238E27FC236}">
                <a16:creationId xmlns:a16="http://schemas.microsoft.com/office/drawing/2014/main" id="{DB107058-4A2E-89D8-A8ED-C264155C4A01}"/>
              </a:ext>
            </a:extLst>
          </p:cNvPr>
          <p:cNvSpPr txBox="1">
            <a:spLocks/>
          </p:cNvSpPr>
          <p:nvPr/>
        </p:nvSpPr>
        <p:spPr>
          <a:xfrm>
            <a:off x="628650" y="1070520"/>
            <a:ext cx="7886700" cy="62765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000" b="1" dirty="0">
                <a:latin typeface="+mn-lt"/>
              </a:rPr>
              <a:t>Příklad posouzení žádosti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88BA44C1-533D-D64D-B9CF-F4D31C18483D}"/>
              </a:ext>
            </a:extLst>
          </p:cNvPr>
          <p:cNvSpPr txBox="1"/>
          <p:nvPr/>
        </p:nvSpPr>
        <p:spPr>
          <a:xfrm>
            <a:off x="1610686" y="4568371"/>
            <a:ext cx="5922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/>
              <a:t>- dostatečné obsáhlé a podrobné posouzení</a:t>
            </a:r>
          </a:p>
        </p:txBody>
      </p:sp>
    </p:spTree>
    <p:extLst>
      <p:ext uri="{BB962C8B-B14F-4D97-AF65-F5344CB8AC3E}">
        <p14:creationId xmlns:p14="http://schemas.microsoft.com/office/powerpoint/2010/main" val="6869452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5333999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cs-CZ" altLang="cs-CZ" sz="2400" b="1" u="sng" dirty="0"/>
              <a:t>PRAXE VE STUDIJNÍM PROGRAMU S PROFESNÍM PROFILEM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cs-CZ" altLang="cs-CZ" sz="2400" dirty="0"/>
              <a:t>požadavky na praxi u profesně zaměřených programů: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2400" dirty="0"/>
              <a:t>	</a:t>
            </a:r>
            <a:r>
              <a:rPr lang="cs-CZ" altLang="cs-CZ" sz="1900" dirty="0"/>
              <a:t>- alespoň 12 týdnů u bakalářského programu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r>
              <a:rPr lang="cs-CZ" altLang="cs-CZ" sz="1900" dirty="0"/>
              <a:t>	- alespoň 6 týdnů u magisterského programu</a:t>
            </a:r>
          </a:p>
          <a:p>
            <a:pPr>
              <a:defRPr/>
            </a:pPr>
            <a:r>
              <a:rPr lang="cs-CZ" sz="2400" dirty="0"/>
              <a:t>jeden týden = 40 hodin</a:t>
            </a:r>
          </a:p>
          <a:p>
            <a:pPr>
              <a:defRPr/>
            </a:pPr>
            <a:r>
              <a:rPr lang="cs-CZ" sz="2400" dirty="0"/>
              <a:t>nemusí být souvislá a může být rozložena ve studijním programu</a:t>
            </a:r>
          </a:p>
          <a:p>
            <a:pPr>
              <a:defRPr/>
            </a:pPr>
            <a:r>
              <a:rPr lang="cs-CZ" sz="2400" dirty="0"/>
              <a:t>je vykonávána u smluvních partnerů vysoké školy</a:t>
            </a:r>
          </a:p>
          <a:p>
            <a:pPr>
              <a:defRPr/>
            </a:pPr>
            <a:r>
              <a:rPr lang="cs-CZ" sz="2400" dirty="0"/>
              <a:t>se smluvními partnery musí mít vysoká škola uzavřeny smlouvy o spolupráci</a:t>
            </a:r>
          </a:p>
          <a:p>
            <a:pPr>
              <a:defRPr/>
            </a:pPr>
            <a:r>
              <a:rPr lang="cs-CZ" sz="2400" dirty="0"/>
              <a:t>počet zajištěných míst musí kapacitně umožnit praxi všem studentům zapsaným do studijního programu</a:t>
            </a:r>
          </a:p>
          <a:p>
            <a:pPr>
              <a:defRPr/>
            </a:pPr>
            <a:r>
              <a:rPr lang="cs-CZ" sz="2400" dirty="0"/>
              <a:t>musí být řízena a vyhodnocována zaměstnanci vysoké školy (systém řízení praxí, supervize, způsob vyhodnocování, následná práce s kompetencemi získanými v průběhu praxe)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cs-CZ" altLang="cs-CZ" sz="2400" dirty="0"/>
          </a:p>
          <a:p>
            <a:pPr>
              <a:buFont typeface="Arial" panose="020B0604020202020204" pitchFamily="34" charset="0"/>
              <a:buNone/>
              <a:defRPr/>
            </a:pPr>
            <a:endParaRPr lang="cs-CZ" alt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5839617-7C23-5C7C-0435-0520FCFAF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4801"/>
            <a:ext cx="7886700" cy="85407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latin typeface="+mn-lt"/>
              </a:rPr>
              <a:t>Specifika při posuzování studijních programů</a:t>
            </a:r>
          </a:p>
        </p:txBody>
      </p:sp>
    </p:spTree>
    <p:extLst>
      <p:ext uri="{BB962C8B-B14F-4D97-AF65-F5344CB8AC3E}">
        <p14:creationId xmlns:p14="http://schemas.microsoft.com/office/powerpoint/2010/main" val="1890756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>
          <a:xfrm>
            <a:off x="914400" y="1617396"/>
            <a:ext cx="7489371" cy="23362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altLang="cs-CZ" sz="2000" b="1" u="sng" dirty="0"/>
              <a:t>ZAPOJENÍ ODBORNÍKŮ Z PRAXE V PROFESNÍCH PROGRAMECH</a:t>
            </a:r>
          </a:p>
          <a:p>
            <a:pPr lvl="0" algn="just"/>
            <a:r>
              <a:rPr lang="cs-CZ" dirty="0"/>
              <a:t>do výuky jsou v dostatečné míře zapojeni odborníci z praxe</a:t>
            </a:r>
          </a:p>
          <a:p>
            <a:pPr lvl="0" algn="just"/>
            <a:r>
              <a:rPr lang="cs-CZ" dirty="0"/>
              <a:t>odborník z praxe – působil v posledních 5 letech v praxi, která se vztahuje k odbornosti toho, co vyučuje</a:t>
            </a:r>
          </a:p>
          <a:p>
            <a:pPr lvl="0" algn="just"/>
            <a:endParaRPr lang="cs-CZ" alt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5AA790E-D87D-5115-958C-A7346AD7B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63025"/>
            <a:ext cx="7886700" cy="85407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latin typeface="+mn-lt"/>
              </a:rPr>
              <a:t>Specifika při posuzování studijních programů</a:t>
            </a:r>
          </a:p>
        </p:txBody>
      </p:sp>
    </p:spTree>
    <p:extLst>
      <p:ext uri="{BB962C8B-B14F-4D97-AF65-F5344CB8AC3E}">
        <p14:creationId xmlns:p14="http://schemas.microsoft.com/office/powerpoint/2010/main" val="4746766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Zástupný symbol pro obsah 2"/>
          <p:cNvSpPr>
            <a:spLocks noGrp="1"/>
          </p:cNvSpPr>
          <p:nvPr>
            <p:ph idx="1"/>
          </p:nvPr>
        </p:nvSpPr>
        <p:spPr>
          <a:xfrm>
            <a:off x="628650" y="1530311"/>
            <a:ext cx="7886700" cy="49837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altLang="cs-CZ" sz="2000" b="1" u="sng" dirty="0"/>
              <a:t>STUDIJNÍ PROGRAM V DISTANČNÍ NEBO KOMBINOVANÉ FORMĚ</a:t>
            </a:r>
          </a:p>
          <a:p>
            <a:pPr lvl="0" algn="just"/>
            <a:r>
              <a:rPr lang="cs-CZ" dirty="0"/>
              <a:t>pro části bakalářského a magisterského programu vyučované distančně (neprezenční formou) musí být zpracovány studijní opory</a:t>
            </a:r>
          </a:p>
          <a:p>
            <a:pPr lvl="0" algn="just"/>
            <a:r>
              <a:rPr lang="cs-CZ" dirty="0"/>
              <a:t>při akreditaci nového studijního programu se předkládá kompletní sada opor pro 1. ročník studia</a:t>
            </a:r>
          </a:p>
          <a:p>
            <a:pPr lvl="0" algn="just"/>
            <a:r>
              <a:rPr lang="cs-CZ" dirty="0"/>
              <a:t>studijní opory musí být aktuální, a odpovídat současnému stavu poznání = musí být průběžně aktualizovány</a:t>
            </a:r>
          </a:p>
          <a:p>
            <a:pPr lvl="0" algn="just"/>
            <a:r>
              <a:rPr lang="cs-CZ" dirty="0"/>
              <a:t>vysoká škola má vytvořený systém konzultací a zajišťuje možnost komunikace studentů mezi sebou</a:t>
            </a:r>
          </a:p>
          <a:p>
            <a:pPr lvl="0" algn="just"/>
            <a:r>
              <a:rPr lang="cs-CZ" dirty="0"/>
              <a:t>u bakalářských a magisterských programů v kombinované formě musí součet hodin přímé výuky v jednotlivých studijních předmětech dosahovat alespoň 80 hodin za semestr (s výjimkou posledního semestru studia), studijní praxe není považována za přímou výuku,</a:t>
            </a:r>
          </a:p>
          <a:p>
            <a:pPr lvl="0" algn="just"/>
            <a:r>
              <a:rPr lang="cs-CZ" dirty="0"/>
              <a:t>u doktorských programů se opory nevyžadují</a:t>
            </a:r>
          </a:p>
          <a:p>
            <a:pPr lvl="0" algn="just"/>
            <a:endParaRPr lang="cs-CZ" alt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C42B01A-467E-4793-9B4E-D423A36D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5939"/>
            <a:ext cx="7886700" cy="854074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>
                <a:latin typeface="+mn-lt"/>
              </a:rPr>
              <a:t>Specifika při posuzování studijních programů</a:t>
            </a:r>
          </a:p>
        </p:txBody>
      </p:sp>
    </p:spTree>
    <p:extLst>
      <p:ext uri="{BB962C8B-B14F-4D97-AF65-F5344CB8AC3E}">
        <p14:creationId xmlns:p14="http://schemas.microsoft.com/office/powerpoint/2010/main" val="257647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4FF122-CE03-A60D-BEA6-5CFA2061D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Struktura NAÚ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3334BD-6623-B1B7-2CCC-51BF24FE0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6"/>
            <a:endParaRPr lang="cs-CZ" dirty="0"/>
          </a:p>
          <a:p>
            <a:pPr marL="3657600" lvl="8" indent="0">
              <a:buNone/>
            </a:pPr>
            <a:r>
              <a:rPr lang="cs-CZ" dirty="0"/>
              <a:t>      </a:t>
            </a:r>
            <a:endParaRPr lang="cs-CZ" b="1" dirty="0"/>
          </a:p>
          <a:p>
            <a:pPr marL="3657600" lvl="8" indent="0">
              <a:buNone/>
            </a:pPr>
            <a:r>
              <a:rPr lang="cs-CZ" sz="1800" dirty="0"/>
              <a:t>výkonný orgán NAÚ</a:t>
            </a:r>
          </a:p>
          <a:p>
            <a:pPr marL="3657600" lvl="8" indent="0">
              <a:buNone/>
            </a:pPr>
            <a:endParaRPr lang="cs-CZ" sz="1800" b="1" dirty="0"/>
          </a:p>
          <a:p>
            <a:pPr marL="3657600" lvl="8" indent="0">
              <a:buNone/>
            </a:pPr>
            <a:r>
              <a:rPr lang="cs-CZ" sz="1800" b="1" dirty="0"/>
              <a:t>      </a:t>
            </a:r>
          </a:p>
          <a:p>
            <a:pPr marL="3657600" lvl="8" indent="0">
              <a:buNone/>
            </a:pPr>
            <a:r>
              <a:rPr lang="cs-CZ" sz="1800" dirty="0"/>
              <a:t>sestavují se ad hoc pro jednotlivá řízení </a:t>
            </a:r>
          </a:p>
          <a:p>
            <a:pPr marL="3657600" lvl="8" indent="0">
              <a:buNone/>
            </a:pPr>
            <a:r>
              <a:rPr lang="cs-CZ" sz="1800" dirty="0"/>
              <a:t>z osob zapsaných do Seznamu hodnotitelů</a:t>
            </a:r>
          </a:p>
          <a:p>
            <a:pPr marL="3657600" lvl="8" indent="0">
              <a:buNone/>
            </a:pPr>
            <a:endParaRPr lang="cs-CZ" sz="1800" dirty="0"/>
          </a:p>
          <a:p>
            <a:pPr marL="3657600" lvl="8" indent="0">
              <a:buNone/>
            </a:pPr>
            <a:endParaRPr lang="cs-CZ" sz="1800" dirty="0"/>
          </a:p>
          <a:p>
            <a:pPr marL="3657600" lvl="8" indent="0">
              <a:buNone/>
            </a:pPr>
            <a:r>
              <a:rPr lang="cs-CZ" sz="1800" dirty="0"/>
              <a:t>odvolací orgán pro rozhodnutí Rady </a:t>
            </a:r>
            <a:r>
              <a:rPr lang="cs-CZ" sz="1800" dirty="0" err="1"/>
              <a:t>NAÚ</a:t>
            </a:r>
            <a:r>
              <a:rPr lang="cs-CZ" sz="1800" dirty="0"/>
              <a:t> ve správním řízení</a:t>
            </a:r>
          </a:p>
          <a:p>
            <a:pPr marL="3657600" lvl="8" indent="0">
              <a:buNone/>
            </a:pPr>
            <a:endParaRPr lang="cs-CZ" sz="1800" dirty="0"/>
          </a:p>
          <a:p>
            <a:pPr marL="3657600" lvl="8" indent="0">
              <a:buNone/>
            </a:pPr>
            <a:endParaRPr lang="cs-CZ" sz="1800" dirty="0"/>
          </a:p>
          <a:p>
            <a:pPr marL="3657600" lvl="8" indent="0">
              <a:buNone/>
            </a:pPr>
            <a:r>
              <a:rPr lang="cs-CZ" sz="1800" dirty="0"/>
              <a:t>tvořena zaměstnanci MŠMT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EF5F379-EF53-9659-85AB-5429136D845E}"/>
              </a:ext>
            </a:extLst>
          </p:cNvPr>
          <p:cNvSpPr/>
          <p:nvPr/>
        </p:nvSpPr>
        <p:spPr>
          <a:xfrm>
            <a:off x="1140903" y="2063692"/>
            <a:ext cx="2516697" cy="906011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Rada NAÚ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A3E810A-4669-FB84-1A34-E6A6CF2E7FF3}"/>
              </a:ext>
            </a:extLst>
          </p:cNvPr>
          <p:cNvSpPr/>
          <p:nvPr/>
        </p:nvSpPr>
        <p:spPr>
          <a:xfrm>
            <a:off x="1140902" y="3140618"/>
            <a:ext cx="2516697" cy="90601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Hodnoticí komise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587B9219-5B8E-05AB-19F6-FCA870635C6D}"/>
              </a:ext>
            </a:extLst>
          </p:cNvPr>
          <p:cNvSpPr/>
          <p:nvPr/>
        </p:nvSpPr>
        <p:spPr>
          <a:xfrm>
            <a:off x="1140901" y="4181564"/>
            <a:ext cx="2516696" cy="88279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Přezkumná komise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AF3A75C5-4D0F-FD60-15E6-29F87F629EB4}"/>
              </a:ext>
            </a:extLst>
          </p:cNvPr>
          <p:cNvSpPr/>
          <p:nvPr/>
        </p:nvSpPr>
        <p:spPr>
          <a:xfrm>
            <a:off x="1140901" y="5163227"/>
            <a:ext cx="2516695" cy="90601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Kancelář NAÚ</a:t>
            </a:r>
          </a:p>
        </p:txBody>
      </p:sp>
    </p:spTree>
    <p:extLst>
      <p:ext uri="{BB962C8B-B14F-4D97-AF65-F5344CB8AC3E}">
        <p14:creationId xmlns:p14="http://schemas.microsoft.com/office/powerpoint/2010/main" val="3727812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latin typeface="Calibri" panose="020F0502020204030204" pitchFamily="34" charset="0"/>
                <a:cs typeface="Calibri" panose="020F0502020204030204" pitchFamily="34" charset="0"/>
              </a:rPr>
              <a:t>Právní předpisy, kterými se řídí NAÚ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825625"/>
            <a:ext cx="817979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altLang="cs-CZ" sz="2400" b="1" u="sng" dirty="0"/>
              <a:t>1. Obecně závazné předpisy</a:t>
            </a:r>
          </a:p>
          <a:p>
            <a:r>
              <a:rPr lang="cs-CZ" altLang="cs-CZ" sz="2400" dirty="0"/>
              <a:t> zákon o vysokých školách</a:t>
            </a:r>
          </a:p>
          <a:p>
            <a:pPr lvl="1"/>
            <a:r>
              <a:rPr lang="cs-CZ" altLang="cs-CZ" sz="2000" dirty="0"/>
              <a:t>obsahuje např. zákonné důvody, pro které lze akreditaci neudělit</a:t>
            </a:r>
          </a:p>
          <a:p>
            <a:r>
              <a:rPr lang="cs-CZ" altLang="cs-CZ" sz="2400" dirty="0"/>
              <a:t> správní řád</a:t>
            </a:r>
          </a:p>
          <a:p>
            <a:r>
              <a:rPr lang="cs-CZ" altLang="cs-CZ" sz="2400" dirty="0"/>
              <a:t> nařízení vlády o standardech pro akreditaci ve vysokém školství</a:t>
            </a:r>
          </a:p>
          <a:p>
            <a:r>
              <a:rPr lang="cs-CZ" altLang="cs-CZ" sz="2400" dirty="0"/>
              <a:t> nařízení vlády o oblastech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4054108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690689"/>
            <a:ext cx="8179790" cy="435133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altLang="cs-CZ" sz="2400" b="1" u="sng" dirty="0"/>
              <a:t>2. Interní předpisy NAÚ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/>
              <a:t> statut Národního akreditačního úřadu pro vysoké  školství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400" dirty="0"/>
              <a:t> jednací řád hodnoticích komisí NAÚ</a:t>
            </a:r>
          </a:p>
          <a:p>
            <a:pPr>
              <a:buNone/>
            </a:pPr>
            <a:endParaRPr lang="cs-CZ" sz="2400" b="0" i="0" u="none" strike="noStrike" dirty="0">
              <a:solidFill>
                <a:srgbClr val="5C6BC0"/>
              </a:solidFill>
              <a:effectLst/>
            </a:endParaRPr>
          </a:p>
          <a:p>
            <a:pPr>
              <a:buNone/>
            </a:pPr>
            <a:r>
              <a:rPr lang="cs-CZ" sz="2400" b="1" u="sng" dirty="0"/>
              <a:t>3. Metodiky NAÚ</a:t>
            </a:r>
          </a:p>
          <a:p>
            <a:pPr>
              <a:lnSpc>
                <a:spcPct val="110000"/>
              </a:lnSpc>
            </a:pPr>
            <a:r>
              <a:rPr lang="cs-CZ" sz="2400" dirty="0"/>
              <a:t> metodické materiály pro přípravu a hodnocení žádostí o akreditaci studijního programu</a:t>
            </a:r>
          </a:p>
          <a:p>
            <a:pPr>
              <a:lnSpc>
                <a:spcPct val="110000"/>
              </a:lnSpc>
            </a:pPr>
            <a:r>
              <a:rPr lang="cs-CZ" sz="2400" dirty="0"/>
              <a:t> metodické materiály pro akreditace oborů habilitačního řízení a řízení ke jmenování profesorem</a:t>
            </a: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F602028-4E7D-C107-5ECE-A6BEC6FBB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cs-CZ" sz="3000" b="1" dirty="0">
                <a:latin typeface="Calibri" panose="020F0502020204030204" pitchFamily="34" charset="0"/>
                <a:cs typeface="Calibri" panose="020F0502020204030204" pitchFamily="34" charset="0"/>
              </a:rPr>
              <a:t>Právní předpisy, kterými se řídí NAÚ</a:t>
            </a:r>
          </a:p>
        </p:txBody>
      </p:sp>
    </p:spTree>
    <p:extLst>
      <p:ext uri="{BB962C8B-B14F-4D97-AF65-F5344CB8AC3E}">
        <p14:creationId xmlns:p14="http://schemas.microsoft.com/office/powerpoint/2010/main" val="251980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Hodnoticí komise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555178"/>
            <a:ext cx="7886700" cy="4659065"/>
          </a:xfrm>
        </p:spPr>
        <p:txBody>
          <a:bodyPr>
            <a:normAutofit/>
          </a:bodyPr>
          <a:lstStyle/>
          <a:p>
            <a:pPr lvl="0"/>
            <a:r>
              <a:rPr lang="cs-CZ" sz="2400" dirty="0"/>
              <a:t>jmenovány ad hoc, jedna komise může posuzovat více studijních programů</a:t>
            </a:r>
          </a:p>
          <a:p>
            <a:pPr lvl="0"/>
            <a:r>
              <a:rPr lang="cs-CZ" sz="2400" dirty="0"/>
              <a:t>složeny z osob zapsaných v seznamu hodnotitelů do příslušné oblasti vzdělání (u kombinovaných programů z více oblastí vzdělávání)</a:t>
            </a:r>
          </a:p>
          <a:p>
            <a:r>
              <a:rPr lang="cs-CZ" sz="2400" dirty="0"/>
              <a:t>struktura komise: předseda + členové (obvykle 5 osob)</a:t>
            </a:r>
          </a:p>
          <a:p>
            <a:r>
              <a:rPr lang="cs-CZ" sz="2400" dirty="0"/>
              <a:t>členem každé komise je student</a:t>
            </a:r>
          </a:p>
          <a:p>
            <a:pPr lvl="0"/>
            <a:r>
              <a:rPr lang="cs-CZ" sz="2400" dirty="0"/>
              <a:t>vysoká škola má možnost členy hodnoticí komise vetovat</a:t>
            </a:r>
          </a:p>
          <a:p>
            <a:r>
              <a:rPr lang="cs-CZ" sz="2400" dirty="0"/>
              <a:t>se členy komise sjednává MŠMT dohodu mimo pracovní poměr</a:t>
            </a:r>
          </a:p>
          <a:p>
            <a:pPr lvl="0"/>
            <a:endParaRPr lang="cs-CZ" sz="26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5416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8650" y="1496835"/>
            <a:ext cx="7886700" cy="4503371"/>
          </a:xfrm>
        </p:spPr>
        <p:txBody>
          <a:bodyPr>
            <a:normAutofit/>
          </a:bodyPr>
          <a:lstStyle/>
          <a:p>
            <a:pPr lvl="0"/>
            <a:r>
              <a:rPr lang="cs-CZ" sz="2400" dirty="0"/>
              <a:t>činnost komise koordinuje pracovník kanceláře NAÚ</a:t>
            </a:r>
          </a:p>
          <a:p>
            <a:pPr lvl="0"/>
            <a:r>
              <a:rPr lang="cs-CZ" sz="2400" dirty="0"/>
              <a:t>lhůta pro projednání v komisi: </a:t>
            </a:r>
            <a:r>
              <a:rPr lang="cs-CZ" sz="2400" b="1" dirty="0"/>
              <a:t>6 týdnů</a:t>
            </a:r>
          </a:p>
          <a:p>
            <a:r>
              <a:rPr lang="cs-CZ" sz="2400" dirty="0"/>
              <a:t>předseda zadává členovi komise zpracování expertního posudku</a:t>
            </a:r>
          </a:p>
          <a:p>
            <a:r>
              <a:rPr lang="cs-CZ" sz="2400" dirty="0"/>
              <a:t>jednání komise probíhá fyzicky nebo online formou, hlasování může proběhnout per rollam</a:t>
            </a:r>
          </a:p>
          <a:p>
            <a:pPr lvl="0"/>
            <a:r>
              <a:rPr lang="cs-CZ" sz="2400" dirty="0"/>
              <a:t>možnost vykonat </a:t>
            </a:r>
            <a:r>
              <a:rPr lang="cs-CZ" sz="2400" dirty="0" err="1"/>
              <a:t>site</a:t>
            </a:r>
            <a:r>
              <a:rPr lang="cs-CZ" sz="2400" dirty="0"/>
              <a:t>-visit na vysoké škole (včetně návštěvy online formou)</a:t>
            </a:r>
          </a:p>
          <a:p>
            <a:pPr lvl="0"/>
            <a:r>
              <a:rPr lang="cs-CZ" sz="2400" dirty="0"/>
              <a:t>návrh stanoviska s odůvodněním připravuje předseda a členové komise o něm hlasují</a:t>
            </a:r>
          </a:p>
          <a:p>
            <a:pPr lvl="0"/>
            <a:r>
              <a:rPr lang="cs-CZ" sz="2400" dirty="0"/>
              <a:t>právo na minoritní stanovisko v zápisu z jednání komise</a:t>
            </a:r>
          </a:p>
          <a:p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B73299C-BDBB-46A3-976C-A2F68131C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Hodnoticí komise</a:t>
            </a:r>
          </a:p>
        </p:txBody>
      </p:sp>
    </p:spTree>
    <p:extLst>
      <p:ext uri="{BB962C8B-B14F-4D97-AF65-F5344CB8AC3E}">
        <p14:creationId xmlns:p14="http://schemas.microsoft.com/office/powerpoint/2010/main" val="3741250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2213C4-DE58-7DEE-2AA6-D1C204C5F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Stanovisko hodnoticí komise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F13CC2-36D5-CF5A-1DC9-5192CC5AD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1305"/>
            <a:ext cx="7886700" cy="43513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cs-CZ" sz="1900" dirty="0"/>
          </a:p>
          <a:p>
            <a:pPr>
              <a:lnSpc>
                <a:spcPct val="110000"/>
              </a:lnSpc>
            </a:pPr>
            <a:r>
              <a:rPr lang="cs-CZ" sz="5100" dirty="0"/>
              <a:t>zápis z jednání komise obsahuje její stanovisko</a:t>
            </a:r>
          </a:p>
          <a:p>
            <a:pPr>
              <a:lnSpc>
                <a:spcPct val="110000"/>
              </a:lnSpc>
            </a:pPr>
            <a:r>
              <a:rPr lang="cs-CZ" sz="5100" dirty="0"/>
              <a:t>stanovisko obsahuje závěr k akreditaci, odůvodnění tohoto závěru, příp. doporučení pro VŠ </a:t>
            </a:r>
          </a:p>
          <a:p>
            <a:pPr>
              <a:lnSpc>
                <a:spcPct val="110000"/>
              </a:lnSpc>
            </a:pPr>
            <a:r>
              <a:rPr lang="cs-CZ" sz="5100" dirty="0"/>
              <a:t>pracovní verze stanoviska je rozeslána členům před jednáním komise, s přípravou předsedovi pomáhá a konzultuje kancelář NAÚ</a:t>
            </a:r>
          </a:p>
          <a:p>
            <a:pPr>
              <a:lnSpc>
                <a:spcPct val="110000"/>
              </a:lnSpc>
            </a:pPr>
            <a:r>
              <a:rPr lang="cs-CZ" sz="5100" dirty="0"/>
              <a:t>v případě chybějících údajů znemožňujících posouzení žádosti je možné vyžádat si jejich doplnění</a:t>
            </a:r>
          </a:p>
          <a:p>
            <a:pPr>
              <a:lnSpc>
                <a:spcPct val="110000"/>
              </a:lnSpc>
            </a:pPr>
            <a:r>
              <a:rPr lang="cs-CZ" sz="5100" dirty="0"/>
              <a:t>u žádostí o prodloužení platnosti akreditace se přihlíží k dosavadnímu uskutečňování programu a k hodnoticím závěrům NAÚ učiněným v předchozím akreditačním řízení</a:t>
            </a:r>
          </a:p>
        </p:txBody>
      </p:sp>
    </p:spTree>
    <p:extLst>
      <p:ext uri="{BB962C8B-B14F-4D97-AF65-F5344CB8AC3E}">
        <p14:creationId xmlns:p14="http://schemas.microsoft.com/office/powerpoint/2010/main" val="10195105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F57CAB-C806-14A9-E9EA-8C5BE023D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000" b="1" dirty="0">
                <a:latin typeface="+mn-lt"/>
              </a:rPr>
              <a:t>Možné závěry komise k akreditaci</a:t>
            </a:r>
            <a:endParaRPr lang="cs-CZ" sz="30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C022B0-8C6E-1241-83B6-81E733585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</p:spPr>
        <p:txBody>
          <a:bodyPr>
            <a:normAutofit/>
          </a:bodyPr>
          <a:lstStyle/>
          <a:p>
            <a:r>
              <a:rPr lang="cs-CZ" sz="2400" dirty="0"/>
              <a:t>Doporučit akreditaci na max. dobu 10 let</a:t>
            </a:r>
          </a:p>
          <a:p>
            <a:r>
              <a:rPr lang="cs-CZ" sz="2400" dirty="0"/>
              <a:t>Doporučit akreditaci na zkrácenou dobu, např. 5 let</a:t>
            </a:r>
          </a:p>
          <a:p>
            <a:pPr lvl="2"/>
            <a:r>
              <a:rPr lang="cs-CZ" sz="2000" dirty="0"/>
              <a:t>Musí být odůvodněno dílčími nedostatky v personálním, popř. materiálním, informačním, finančním zabezpečení, anebo</a:t>
            </a:r>
          </a:p>
          <a:p>
            <a:pPr lvl="2"/>
            <a:r>
              <a:rPr lang="cs-CZ" sz="2000" dirty="0"/>
              <a:t>Bude-li program uskutečňován na dané VŠ poprvé</a:t>
            </a:r>
          </a:p>
          <a:p>
            <a:r>
              <a:rPr lang="cs-CZ" sz="2400" dirty="0"/>
              <a:t>Nedoporučit akreditaci</a:t>
            </a:r>
          </a:p>
          <a:p>
            <a:pPr lvl="2"/>
            <a:r>
              <a:rPr lang="cs-CZ" sz="2000" dirty="0"/>
              <a:t>Závažné nedostatky, musí být podrobně a úplně odůvodněno s poukazem na nesplnění požadavků zákona či standardů</a:t>
            </a:r>
            <a:endParaRPr lang="cs-CZ" sz="1900" dirty="0"/>
          </a:p>
          <a:p>
            <a:r>
              <a:rPr lang="cs-CZ" sz="2400" dirty="0"/>
              <a:t>Lze navrhnout vyžádání kontrolní zprávy</a:t>
            </a:r>
          </a:p>
          <a:p>
            <a:r>
              <a:rPr lang="cs-CZ" sz="2400" dirty="0"/>
              <a:t>Nelze doporučit akreditaci s podmínkou zásadních úprav studijního programu</a:t>
            </a:r>
          </a:p>
        </p:txBody>
      </p:sp>
    </p:spTree>
    <p:extLst>
      <p:ext uri="{BB962C8B-B14F-4D97-AF65-F5344CB8AC3E}">
        <p14:creationId xmlns:p14="http://schemas.microsoft.com/office/powerpoint/2010/main" val="20599810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TM10001115[[fn=Balík]]</Template>
  <TotalTime>7514</TotalTime>
  <Words>1451</Words>
  <Application>Microsoft Office PowerPoint</Application>
  <PresentationFormat>Předvádění na obrazovce (4:3)</PresentationFormat>
  <Paragraphs>162</Paragraphs>
  <Slides>24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Wingdings</vt:lpstr>
      <vt:lpstr>Motiv Office</vt:lpstr>
      <vt:lpstr>Prezentace aplikace PowerPoint</vt:lpstr>
      <vt:lpstr>Nejdůležitější činnosti NAÚ</vt:lpstr>
      <vt:lpstr>Struktura NAÚ</vt:lpstr>
      <vt:lpstr>Právní předpisy, kterými se řídí NAÚ</vt:lpstr>
      <vt:lpstr>Právní předpisy, kterými se řídí NAÚ</vt:lpstr>
      <vt:lpstr>Hodnoticí komise</vt:lpstr>
      <vt:lpstr>Hodnoticí komise</vt:lpstr>
      <vt:lpstr>Stanovisko hodnoticí komise</vt:lpstr>
      <vt:lpstr>Možné závěry komise k akreditaci</vt:lpstr>
      <vt:lpstr>Posuzování žádosti o akreditaci studijního programu</vt:lpstr>
      <vt:lpstr>Obsah studijního programu  a studijních předmětů </vt:lpstr>
      <vt:lpstr>Příklad posouzení žádosti</vt:lpstr>
      <vt:lpstr>Příklad posouzení žádosti</vt:lpstr>
      <vt:lpstr>Personální zabezpečení - garant  studijního programu</vt:lpstr>
      <vt:lpstr>Personální zabezpečení – garanti předmětů</vt:lpstr>
      <vt:lpstr>Personální zabezpečení – celková struktura</vt:lpstr>
      <vt:lpstr>Příklad posouzení žádosti</vt:lpstr>
      <vt:lpstr>Příklad posouzení žádosti</vt:lpstr>
      <vt:lpstr>Vědecká, výzkumná, umělecká a další tvůrčí činnost vysoké školy</vt:lpstr>
      <vt:lpstr>Prezentace aplikace PowerPoint</vt:lpstr>
      <vt:lpstr>Prezentace aplikace PowerPoint</vt:lpstr>
      <vt:lpstr>Specifika při posuzování studijních programů</vt:lpstr>
      <vt:lpstr>Specifika při posuzování studijních programů</vt:lpstr>
      <vt:lpstr>Specifika při posuzování studijních programů</vt:lpstr>
    </vt:vector>
  </TitlesOfParts>
  <Company>MSMT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Accreditation process of joint degree programmes</dc:title>
  <dc:creator>Vidláková Martina</dc:creator>
  <cp:lastModifiedBy>Vidláková Martina</cp:lastModifiedBy>
  <cp:revision>104</cp:revision>
  <dcterms:created xsi:type="dcterms:W3CDTF">2017-11-01T09:02:44Z</dcterms:created>
  <dcterms:modified xsi:type="dcterms:W3CDTF">2024-02-13T13:58:05Z</dcterms:modified>
</cp:coreProperties>
</file>