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72" r:id="rId4"/>
    <p:sldId id="258" r:id="rId5"/>
    <p:sldId id="270" r:id="rId6"/>
    <p:sldId id="276" r:id="rId7"/>
    <p:sldId id="271" r:id="rId8"/>
    <p:sldId id="275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DDB48740-8B9B-4AEB-BF5B-C664E5137914}">
          <p14:sldIdLst>
            <p14:sldId id="256"/>
            <p14:sldId id="268"/>
            <p14:sldId id="272"/>
            <p14:sldId id="258"/>
            <p14:sldId id="270"/>
            <p14:sldId id="276"/>
            <p14:sldId id="271"/>
          </p14:sldIdLst>
        </p14:section>
        <p14:section name="Oddíl bez názvu" id="{9FEE27C5-0264-4381-AD8A-14DB53BBA798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4681"/>
  </p:normalViewPr>
  <p:slideViewPr>
    <p:cSldViewPr snapToGrid="0">
      <p:cViewPr varScale="1">
        <p:scale>
          <a:sx n="103" d="100"/>
          <a:sy n="103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S&#780;%20a%20VOS&#7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S&#780;%20a%20VOS&#7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rnikovskyp\Desktop\VS&#780;%20a%20VOS&#7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rnikovskyp\Desktop\VS&#780;%20a%20VOS&#7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os&#7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os&#7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os&#7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etrcernikovsky\Desktop\vos&#78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dirty="0"/>
              <a:t>Počet</a:t>
            </a:r>
            <a:r>
              <a:rPr lang="cs-CZ" sz="1800" baseline="0" dirty="0"/>
              <a:t> institucí</a:t>
            </a:r>
            <a:endParaRPr lang="cs-CZ" sz="1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veřejné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List1!$A$4:$A$5</c:f>
              <c:strCache>
                <c:ptCount val="2"/>
                <c:pt idx="0">
                  <c:v>VOŠ</c:v>
                </c:pt>
                <c:pt idx="1">
                  <c:v>VŠ</c:v>
                </c:pt>
              </c:strCache>
            </c:strRef>
          </c:cat>
          <c:val>
            <c:numRef>
              <c:f>List1!$B$4:$B$5</c:f>
              <c:numCache>
                <c:formatCode>General</c:formatCode>
                <c:ptCount val="2"/>
                <c:pt idx="0">
                  <c:v>100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2-764D-B1D3-F3D21D48E274}"/>
            </c:ext>
          </c:extLst>
        </c:ser>
        <c:ser>
          <c:idx val="1"/>
          <c:order val="1"/>
          <c:tx>
            <c:v>soukromé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List1!$A$4:$A$5</c:f>
              <c:strCache>
                <c:ptCount val="2"/>
                <c:pt idx="0">
                  <c:v>VOŠ</c:v>
                </c:pt>
                <c:pt idx="1">
                  <c:v>VŠ</c:v>
                </c:pt>
              </c:strCache>
            </c:strRef>
          </c:cat>
          <c:val>
            <c:numRef>
              <c:f>List1!$C$4:$C$5</c:f>
              <c:numCache>
                <c:formatCode>General</c:formatCode>
                <c:ptCount val="2"/>
                <c:pt idx="0">
                  <c:v>50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22-764D-B1D3-F3D21D48E274}"/>
            </c:ext>
          </c:extLst>
        </c:ser>
        <c:ser>
          <c:idx val="2"/>
          <c:order val="2"/>
          <c:tx>
            <c:v>státní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List1!$A$4:$A$5</c:f>
              <c:strCache>
                <c:ptCount val="2"/>
                <c:pt idx="0">
                  <c:v>VOŠ</c:v>
                </c:pt>
                <c:pt idx="1">
                  <c:v>VŠ</c:v>
                </c:pt>
              </c:strCache>
            </c:strRef>
          </c:cat>
          <c:val>
            <c:numRef>
              <c:f>List1!$D$4:$D$5</c:f>
              <c:numCache>
                <c:formatCode>General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22-764D-B1D3-F3D21D48E274}"/>
            </c:ext>
          </c:extLst>
        </c:ser>
        <c:ser>
          <c:idx val="3"/>
          <c:order val="3"/>
          <c:tx>
            <c:v>církevní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List1!$A$4:$A$5</c:f>
              <c:strCache>
                <c:ptCount val="2"/>
                <c:pt idx="0">
                  <c:v>VOŠ</c:v>
                </c:pt>
                <c:pt idx="1">
                  <c:v>VŠ</c:v>
                </c:pt>
              </c:strCache>
            </c:strRef>
          </c:cat>
          <c:val>
            <c:numRef>
              <c:f>List1!$E$4:$E$5</c:f>
              <c:numCache>
                <c:formatCode>General</c:formatCode>
                <c:ptCount val="2"/>
                <c:pt idx="0">
                  <c:v>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22-764D-B1D3-F3D21D48E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5584896"/>
        <c:axId val="655586608"/>
      </c:barChart>
      <c:catAx>
        <c:axId val="65558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55586608"/>
        <c:crosses val="autoZero"/>
        <c:auto val="1"/>
        <c:lblAlgn val="ctr"/>
        <c:lblOffset val="100"/>
        <c:noMultiLvlLbl val="0"/>
      </c:catAx>
      <c:valAx>
        <c:axId val="65558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5558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Počet</a:t>
            </a:r>
            <a:r>
              <a:rPr lang="cs-CZ" sz="18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studujících</a:t>
            </a:r>
            <a:endParaRPr 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List1!$A$20</c:f>
              <c:strCache>
                <c:ptCount val="1"/>
                <c:pt idx="0">
                  <c:v>Počet studentů VŠ (fyzických osob)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List1!$B$19:$F$19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List1!$B$20:$F$20</c:f>
              <c:numCache>
                <c:formatCode>General</c:formatCode>
                <c:ptCount val="5"/>
                <c:pt idx="0">
                  <c:v>298986</c:v>
                </c:pt>
                <c:pt idx="1">
                  <c:v>303625</c:v>
                </c:pt>
                <c:pt idx="2">
                  <c:v>304303</c:v>
                </c:pt>
                <c:pt idx="3">
                  <c:v>308518</c:v>
                </c:pt>
                <c:pt idx="4">
                  <c:v>314715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34-C947-BB9A-F5E73F745014}"/>
            </c:ext>
          </c:extLst>
        </c:ser>
        <c:ser>
          <c:idx val="1"/>
          <c:order val="1"/>
          <c:tx>
            <c:strRef>
              <c:f>List1!$A$21</c:f>
              <c:strCache>
                <c:ptCount val="1"/>
                <c:pt idx="0">
                  <c:v>Počet studentů VOŠ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List1!$B$19:$F$19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List1!$B$21:$F$21</c:f>
              <c:numCache>
                <c:formatCode>0</c:formatCode>
                <c:ptCount val="5"/>
                <c:pt idx="0">
                  <c:v>18458</c:v>
                </c:pt>
                <c:pt idx="1">
                  <c:v>20096</c:v>
                </c:pt>
                <c:pt idx="2">
                  <c:v>20639</c:v>
                </c:pt>
                <c:pt idx="3">
                  <c:v>21676</c:v>
                </c:pt>
                <c:pt idx="4">
                  <c:v>22373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34-C947-BB9A-F5E73F745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1749184"/>
        <c:axId val="1611752432"/>
      </c:barChart>
      <c:catAx>
        <c:axId val="161174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1752432"/>
        <c:crossesAt val="0"/>
        <c:auto val="1"/>
        <c:lblAlgn val="ctr"/>
        <c:lblOffset val="100"/>
        <c:noMultiLvlLbl val="0"/>
      </c:catAx>
      <c:valAx>
        <c:axId val="16117524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1174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cs-CZ"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Vzdělávací programy VOŠ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cs-CZ" sz="1800" b="1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9180287998625148"/>
          <c:y val="7.6100369379885582E-2"/>
          <c:w val="0.67502795879332089"/>
          <c:h val="0.800935570239366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BE-4655-9069-501FE44963A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BE-4655-9069-501FE44963AE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BE-4655-9069-501FE44963AE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CBE-4655-9069-501FE44963AE}"/>
              </c:ext>
            </c:extLst>
          </c:dPt>
          <c:dPt>
            <c:idx val="4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CBE-4655-9069-501FE44963AE}"/>
              </c:ext>
            </c:extLst>
          </c:dPt>
          <c:cat>
            <c:strRef>
              <c:f>List1!$A$27:$A$31</c:f>
              <c:strCache>
                <c:ptCount val="5"/>
                <c:pt idx="0">
                  <c:v>Zdravotnictví</c:v>
                </c:pt>
                <c:pt idx="1">
                  <c:v>Předškolní a mimoškolní pedagogika</c:v>
                </c:pt>
                <c:pt idx="2">
                  <c:v>Sociální práce</c:v>
                </c:pt>
                <c:pt idx="3">
                  <c:v>Ekonomie, podnikání, správa</c:v>
                </c:pt>
                <c:pt idx="4">
                  <c:v>Ostatní</c:v>
                </c:pt>
              </c:strCache>
            </c:strRef>
          </c:cat>
          <c:val>
            <c:numRef>
              <c:f>List1!$B$27:$B$31</c:f>
              <c:numCache>
                <c:formatCode>General</c:formatCode>
                <c:ptCount val="5"/>
                <c:pt idx="0">
                  <c:v>8405</c:v>
                </c:pt>
                <c:pt idx="1">
                  <c:v>3890</c:v>
                </c:pt>
                <c:pt idx="2">
                  <c:v>2991</c:v>
                </c:pt>
                <c:pt idx="3">
                  <c:v>2846</c:v>
                </c:pt>
                <c:pt idx="4">
                  <c:v>4768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CBE-4655-9069-501FE4496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4"/>
        <c:delete val="1"/>
      </c:legendEntry>
      <c:layout>
        <c:manualLayout>
          <c:xMode val="edge"/>
          <c:yMode val="edge"/>
          <c:x val="1.4615519763942094E-2"/>
          <c:y val="0.76775855573242691"/>
          <c:w val="0.716462369064507"/>
          <c:h val="0.199308065640039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b="1" dirty="0"/>
              <a:t>Bc. programy VŠ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38638043372556646"/>
          <c:y val="0.16844286620664975"/>
          <c:w val="0.59157849525106154"/>
          <c:h val="0.6789061524923183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2B-4FA4-9CB7-34B4B6AE24FA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2B-4FA4-9CB7-34B4B6AE24FA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2B-4FA4-9CB7-34B4B6AE24FA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2B-4FA4-9CB7-34B4B6AE24FA}"/>
              </c:ext>
            </c:extLst>
          </c:dPt>
          <c:dPt>
            <c:idx val="4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E2B-4FA4-9CB7-34B4B6AE24FA}"/>
              </c:ext>
            </c:extLst>
          </c:dPt>
          <c:dPt>
            <c:idx val="5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E2B-4FA4-9CB7-34B4B6AE24FA}"/>
              </c:ext>
            </c:extLst>
          </c:dPt>
          <c:cat>
            <c:strRef>
              <c:f>List1!$A$35:$A$39</c:f>
              <c:strCache>
                <c:ptCount val="5"/>
                <c:pt idx="0">
                  <c:v>Technické vědy a nauky</c:v>
                </c:pt>
                <c:pt idx="1">
                  <c:v>Ekonomické vědy a nauky</c:v>
                </c:pt>
                <c:pt idx="2">
                  <c:v>Humanitní a společenské vědy a nauky</c:v>
                </c:pt>
                <c:pt idx="3">
                  <c:v>Pedagogika, učitelství a soc. péče</c:v>
                </c:pt>
                <c:pt idx="4">
                  <c:v>Přírodní vědy a nauky</c:v>
                </c:pt>
              </c:strCache>
            </c:strRef>
          </c:cat>
          <c:val>
            <c:numRef>
              <c:f>List1!$D$35:$D$40</c:f>
              <c:numCache>
                <c:formatCode>#\ ##0_ ;[Red]\-#\ ##0\ ;\–\ </c:formatCode>
                <c:ptCount val="6"/>
                <c:pt idx="0">
                  <c:v>40652</c:v>
                </c:pt>
                <c:pt idx="1">
                  <c:v>39144</c:v>
                </c:pt>
                <c:pt idx="2">
                  <c:v>31994</c:v>
                </c:pt>
                <c:pt idx="3">
                  <c:v>18595</c:v>
                </c:pt>
                <c:pt idx="4">
                  <c:v>16159</c:v>
                </c:pt>
                <c:pt idx="5">
                  <c:v>27380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E2B-4FA4-9CB7-34B4B6AE2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</c:legendEntry>
      <c:legendEntry>
        <c:idx val="4"/>
        <c:delete val="1"/>
      </c:legendEntry>
      <c:layout>
        <c:manualLayout>
          <c:xMode val="edge"/>
          <c:yMode val="edge"/>
          <c:x val="0"/>
          <c:y val="0.81449687594107267"/>
          <c:w val="0.70830253816979483"/>
          <c:h val="0.18550312405892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VOŠ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Bc. studijní programy VŠ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Studenti</a:t>
            </a:r>
            <a:r>
              <a:rPr lang="cs-CZ" sz="2000" b="1" baseline="0" dirty="0"/>
              <a:t> VOŠ dle formy</a:t>
            </a:r>
            <a:endParaRPr lang="cs-CZ" sz="20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v>prezenční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B7-6446-8D4A-818012121D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B7-6446-8D4A-818012121DD1}"/>
              </c:ext>
            </c:extLst>
          </c:dPt>
          <c:cat>
            <c:strRef>
              <c:f>List1!$C$13:$C$14</c:f>
              <c:strCache>
                <c:ptCount val="2"/>
                <c:pt idx="0">
                  <c:v>denní </c:v>
                </c:pt>
                <c:pt idx="1">
                  <c:v>jiná </c:v>
                </c:pt>
              </c:strCache>
            </c:strRef>
          </c:cat>
          <c:val>
            <c:numRef>
              <c:f>List1!$D$13:$D$14</c:f>
              <c:numCache>
                <c:formatCode>General</c:formatCode>
                <c:ptCount val="2"/>
                <c:pt idx="0">
                  <c:v>13931</c:v>
                </c:pt>
                <c:pt idx="1">
                  <c:v>8969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B7-6446-8D4A-818012121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Studenti Bc. programů</a:t>
            </a:r>
            <a:r>
              <a:rPr lang="cs-CZ" sz="2000" b="1" baseline="0" dirty="0"/>
              <a:t> VŠ dle formy</a:t>
            </a:r>
            <a:endParaRPr lang="cs-CZ" sz="2000" b="1" dirty="0"/>
          </a:p>
        </c:rich>
      </c:tx>
      <c:layout>
        <c:manualLayout>
          <c:xMode val="edge"/>
          <c:yMode val="edge"/>
          <c:x val="0.14455031032800014"/>
          <c:y val="2.54657270414940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7A-D04D-9248-C3A9566B5B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7A-D04D-9248-C3A9566B5B43}"/>
              </c:ext>
            </c:extLst>
          </c:dPt>
          <c:cat>
            <c:strRef>
              <c:f>[voš.xlsx]List1!$C$18:$C$19</c:f>
              <c:strCache>
                <c:ptCount val="2"/>
                <c:pt idx="0">
                  <c:v>prezenční</c:v>
                </c:pt>
                <c:pt idx="1">
                  <c:v>jiná</c:v>
                </c:pt>
              </c:strCache>
            </c:strRef>
          </c:cat>
          <c:val>
            <c:numRef>
              <c:f>[voš.xlsx]List1!$D$18:$D$19</c:f>
              <c:numCache>
                <c:formatCode>General</c:formatCode>
                <c:ptCount val="2"/>
                <c:pt idx="0" formatCode="#,##0">
                  <c:v>173094</c:v>
                </c:pt>
                <c:pt idx="1">
                  <c:v>33118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7A-D04D-9248-C3A9566B5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F032E-C0F1-8840-BB5D-B2A6374C4110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1349A-7CEC-E240-BB34-3E77689DC8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4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183275-6574-AAEC-FE3E-37F8110D1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B4777C1-8792-7CD2-818E-D45380209F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AFECEC-2B58-7454-6456-FD77BDEB7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D3D4-BEB9-8844-899B-A292A6DF7831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D036CD-DB3F-5B98-3FD8-DEA9E0DC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EAF0AF1-BA3D-E92C-EF12-D7EBB7691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846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4E1CBC-FA9E-356B-DB95-BD8D692E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8729D6-35FE-968F-E42F-3691A7D72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F14DDBE-3F35-E00A-260A-3DC5C8D7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2E39-462E-7E4B-83F5-A2115CA35476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7DF62A-6B27-5677-C5B4-48B6EBDA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D1818F-72CC-AC08-5356-765016A9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8999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430BF6-3660-561A-71C8-8AE25E3E7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5FD471F-26E2-D82A-4CC9-D3C9BB0F2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D58A43-C829-2F33-CA4E-6EDFB9679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1719A-1834-A44A-B9C7-FD544971F0ED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6CF49B6-431B-4B2A-73DA-1D53F06D3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302560-B4C9-4142-8A00-F03891EF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87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5A333-184C-E01C-50E2-C6D9AF2C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7C09E5-015F-71AD-B68C-2549C12F4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2B3FF28-C1DC-13AA-AFF2-5B171B3EA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AD57029-A138-7405-445F-0006A8C5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B95DB-0E3A-994B-BCFA-EE86BD3FA7E5}" type="datetime1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777C1E8-00A4-0786-042B-FBF223A1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51A8ECC-4180-42A0-BB93-9FEB5A91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97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40277-832D-B9DD-F549-4BF19CA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09A45D9-9F4E-D5A1-15F1-DFCED5D09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507D83C-1426-A39B-6FEA-74D402746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F1A86FC-2140-B708-07DD-0DFA441B8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FCD1475-C18B-1E98-5551-6E69A8510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EC8D13F-9407-6A4B-B59B-D48E47A1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C773-55CC-1943-9DA9-9A3714C32EC2}" type="datetime1">
              <a:rPr lang="cs-CZ" smtClean="0"/>
              <a:t>06.10.2026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CBA4E26-A58E-9797-C897-8A062057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03827E9-21A8-9FDD-C28E-F1917416C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809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6B57E4-81EE-C036-F5A3-0DBEC660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990F212-C98C-A141-E242-3086F9000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4C42-37EC-1C45-9DFC-EBDFF999ED6D}" type="datetime1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27AD19E-32F9-274A-8EE8-CE36304BB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2142C9-58D0-39F2-1B09-BDE910BE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08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5DD887D-4ADC-444C-30DA-6C7F7BD8F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F8C78-1C05-644F-8A59-145579A50A32}" type="datetime1">
              <a:rPr lang="cs-CZ" smtClean="0"/>
              <a:t>06.10.2026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D9B5CFF-E107-ECF9-048B-874B9D3B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39AD287-502C-540E-B812-D5B8B0D2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6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22B473-5BA6-8B28-8498-A772F76D8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340D8A-B02C-9B2F-ECD3-10B0FC7BA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5514217-27F9-2168-0EEE-759029C30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DC7AE12-43F2-EEA0-FE04-7DBE3CE7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093F6-363A-C743-8B13-3CB24B88F6DB}" type="datetime1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FA3727B-5708-D7AA-0FD4-AE6AC18C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BA7415-F60F-30A5-0AC8-8617C716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5473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782916-AD8E-4619-3E22-046CAF36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A7CC840-A26E-EE63-1D0C-A69D56718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8A40561-B6CB-F0DA-12BD-A918BC181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1A9252-47F7-7F8C-E5B8-A2755120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8A91-EC5D-3D4C-9D35-31B23F63F8CB}" type="datetime1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531B3A6-2D5B-4D04-284F-86C56BC18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77B512D-4BC5-4CA3-43B6-26271552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315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8C008F-D80D-7C86-3EE0-8FE5BCA6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3368699-7834-455E-1160-C07B35BC3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109CCD-B5C0-9027-57B9-EE9D16F6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9758-5BBB-CD4D-B506-B41E1ACDAD00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EB6AA6-DDE2-0893-211B-ABA30985E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9EB1D4-8349-5C7C-1DCD-91D69B0E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044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FBED9FC-FAF2-D860-06A9-A570D4AFE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5C27EE-92D2-73AC-CD07-7DBAC6331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FC8CDB-0453-C7CB-32CA-70923E673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8DD0C-B684-1348-949F-B3E84B4215FA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658198-EAF1-37B2-B88E-67310611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5382BA-70E6-CD7A-31F2-04894480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334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4931088-9534-0CEE-4921-8437AD63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18DF13-E553-D2D3-DC86-D20F814F6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C58165-21C4-6EE0-548F-0FA83E6F3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9904CE-4110-CD4A-A727-C6BB29A467BC}" type="datetime1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2BE6EB-4100-F3BC-C82A-BDA4B2966E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748FA5-7387-3B59-4A3A-BE94603B9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207466-EEFB-534C-92FB-B74D9A8D8B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323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682FFE-B328-312C-33E9-1B985FDE6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980"/>
            <a:ext cx="9144000" cy="18564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4800" b="1" dirty="0">
                <a:solidFill>
                  <a:srgbClr val="000000"/>
                </a:solidFill>
                <a:ea typeface="Montserrat Bold"/>
                <a:cs typeface="Calibri" panose="020F0502020204030204" pitchFamily="34" charset="0"/>
                <a:sym typeface="Montserrat Bold"/>
              </a:rPr>
              <a:t>Kontext: terciární vzdělávání v ČR</a:t>
            </a:r>
            <a:endParaRPr lang="cs-CZ" sz="4800" dirty="0">
              <a:highlight>
                <a:srgbClr val="FFFF00"/>
              </a:highlight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F9CA75A-4768-E9BA-046F-750BB64C6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790" y="4651647"/>
            <a:ext cx="9144000" cy="1191592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78BD5EAF-19C2-F866-3030-17D16E514592}"/>
              </a:ext>
            </a:extLst>
          </p:cNvPr>
          <p:cNvSpPr/>
          <p:nvPr/>
        </p:nvSpPr>
        <p:spPr>
          <a:xfrm>
            <a:off x="286215" y="265047"/>
            <a:ext cx="3772829" cy="976661"/>
          </a:xfrm>
          <a:custGeom>
            <a:avLst/>
            <a:gdLst/>
            <a:ahLst/>
            <a:cxnLst/>
            <a:rect l="l" t="t" r="r" b="b"/>
            <a:pathLst>
              <a:path w="13246747" h="3877097">
                <a:moveTo>
                  <a:pt x="0" y="0"/>
                </a:moveTo>
                <a:lnTo>
                  <a:pt x="13246746" y="0"/>
                </a:lnTo>
                <a:lnTo>
                  <a:pt x="13246746" y="3877097"/>
                </a:lnTo>
                <a:lnTo>
                  <a:pt x="0" y="3877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3DE19614-C1A8-3007-00AE-D4A6420B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2426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97448A-2BE6-E8D3-337B-110FC32E7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Vyšší odborné a vysokoškolské vzdělání       v českém kvalifikačním systému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683E8F-ADE1-6B9B-18B2-7A0F2E71A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3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6A4007F-CFA9-641A-A319-18A61E57FE4D}"/>
              </a:ext>
            </a:extLst>
          </p:cNvPr>
          <p:cNvSpPr txBox="1"/>
          <p:nvPr/>
        </p:nvSpPr>
        <p:spPr>
          <a:xfrm>
            <a:off x="4526225" y="6123543"/>
            <a:ext cx="682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Zdroj: </a:t>
            </a:r>
            <a:r>
              <a:rPr lang="cs-CZ" i="1" dirty="0" err="1"/>
              <a:t>The</a:t>
            </a:r>
            <a:r>
              <a:rPr lang="cs-CZ" i="1" dirty="0"/>
              <a:t> </a:t>
            </a:r>
            <a:r>
              <a:rPr lang="cs-CZ" i="1" dirty="0" err="1"/>
              <a:t>National</a:t>
            </a:r>
            <a:r>
              <a:rPr lang="cs-CZ" i="1" dirty="0"/>
              <a:t> </a:t>
            </a:r>
            <a:r>
              <a:rPr lang="cs-CZ" i="1" dirty="0" err="1"/>
              <a:t>Referencing</a:t>
            </a:r>
            <a:r>
              <a:rPr lang="cs-CZ" i="1" dirty="0"/>
              <a:t> Report </a:t>
            </a:r>
            <a:r>
              <a:rPr lang="cs-CZ" i="1" dirty="0" err="1"/>
              <a:t>of</a:t>
            </a:r>
            <a:r>
              <a:rPr lang="cs-CZ" i="1" dirty="0"/>
              <a:t> </a:t>
            </a:r>
            <a:r>
              <a:rPr lang="cs-CZ" i="1" dirty="0" err="1"/>
              <a:t>the</a:t>
            </a:r>
            <a:r>
              <a:rPr lang="cs-CZ" i="1" dirty="0"/>
              <a:t> Czech Republic </a:t>
            </a:r>
            <a:r>
              <a:rPr lang="cs-CZ" dirty="0"/>
              <a:t>(2015)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FBD40199-C2FD-0E1F-C7B2-D666C9058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240393"/>
              </p:ext>
            </p:extLst>
          </p:nvPr>
        </p:nvGraphicFramePr>
        <p:xfrm>
          <a:off x="751703" y="1919804"/>
          <a:ext cx="10515597" cy="4008197"/>
        </p:xfrm>
        <a:graphic>
          <a:graphicData uri="http://schemas.openxmlformats.org/drawingml/2006/table">
            <a:tbl>
              <a:tblPr/>
              <a:tblGrid>
                <a:gridCol w="643661">
                  <a:extLst>
                    <a:ext uri="{9D8B030D-6E8A-4147-A177-3AD203B41FA5}">
                      <a16:colId xmlns:a16="http://schemas.microsoft.com/office/drawing/2014/main" val="2358890494"/>
                    </a:ext>
                  </a:extLst>
                </a:gridCol>
                <a:gridCol w="643661">
                  <a:extLst>
                    <a:ext uri="{9D8B030D-6E8A-4147-A177-3AD203B41FA5}">
                      <a16:colId xmlns:a16="http://schemas.microsoft.com/office/drawing/2014/main" val="1408069294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1271623756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2805516680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1106744312"/>
                    </a:ext>
                  </a:extLst>
                </a:gridCol>
                <a:gridCol w="749705">
                  <a:extLst>
                    <a:ext uri="{9D8B030D-6E8A-4147-A177-3AD203B41FA5}">
                      <a16:colId xmlns:a16="http://schemas.microsoft.com/office/drawing/2014/main" val="3264583798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2482596773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86995222"/>
                    </a:ext>
                  </a:extLst>
                </a:gridCol>
                <a:gridCol w="1413095">
                  <a:extLst>
                    <a:ext uri="{9D8B030D-6E8A-4147-A177-3AD203B41FA5}">
                      <a16:colId xmlns:a16="http://schemas.microsoft.com/office/drawing/2014/main" val="496949828"/>
                    </a:ext>
                  </a:extLst>
                </a:gridCol>
              </a:tblGrid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EQF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Vyšší odborné vzdělávání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Vysokoškolské vzdělání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682960"/>
                  </a:ext>
                </a:extLst>
              </a:tr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Vzdělávací program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Délka vzdělávání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Označení absolventů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Studijní program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Standardní doba studia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Akademický titul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272772"/>
                  </a:ext>
                </a:extLst>
              </a:tr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doktorský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3-4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Ph.D., </a:t>
                      </a:r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Th.D</a:t>
                      </a: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.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072243"/>
                  </a:ext>
                </a:extLst>
              </a:tr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magisterský navazující/</a:t>
                      </a:r>
                    </a:p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dlouhý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1-3/4-6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Ing., Ing. arch., MUDr.,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MDDr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., MVDr.,  MgA., Mgr., JUDr., PhDr., RNDr., PharmDr., </a:t>
                      </a:r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ThLic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., ThDr.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401754"/>
                  </a:ext>
                </a:extLst>
              </a:tr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akreditovaný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3-3,5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</a:t>
                      </a: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.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bakalářský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3-4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Bc., BcA.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853215"/>
                  </a:ext>
                </a:extLst>
              </a:tr>
              <a:tr h="6325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autorizovaný/vyšší odborné vzdělávání v konzervatoři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1-2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bez označení/</a:t>
                      </a:r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</a:t>
                      </a: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.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12" marR="7412" marT="7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412" marR="7412" marT="74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667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93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2C9E23-84B0-CB77-7439-15FEE57C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410368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Počet a podíl absolventů v populaci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6EB87F-6736-8682-F02F-0A81A4C04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Nejvyšší dosažené vzdělání u osob starších 15 let: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>
                <a:sym typeface="Wingdings" pitchFamily="2" charset="2"/>
              </a:rPr>
              <a:t>Doktorské </a:t>
            </a:r>
            <a:r>
              <a:rPr lang="cs-CZ" dirty="0"/>
              <a:t> </a:t>
            </a:r>
            <a:r>
              <a:rPr lang="cs-CZ" b="1" dirty="0"/>
              <a:t>77 086 </a:t>
            </a:r>
            <a:r>
              <a:rPr lang="cs-CZ" dirty="0"/>
              <a:t>(0,9 %)</a:t>
            </a:r>
          </a:p>
          <a:p>
            <a:pPr marL="0" indent="0">
              <a:buNone/>
            </a:pPr>
            <a:r>
              <a:rPr lang="cs-CZ" dirty="0">
                <a:sym typeface="Wingdings" pitchFamily="2" charset="2"/>
              </a:rPr>
              <a:t>Magisterské </a:t>
            </a:r>
            <a:r>
              <a:rPr lang="cs-CZ" b="1" dirty="0">
                <a:sym typeface="Wingdings" pitchFamily="2" charset="2"/>
              </a:rPr>
              <a:t>1 144 332 </a:t>
            </a:r>
            <a:r>
              <a:rPr lang="cs-CZ" dirty="0">
                <a:sym typeface="Wingdings" pitchFamily="2" charset="2"/>
              </a:rPr>
              <a:t>(13,8 %)</a:t>
            </a:r>
          </a:p>
          <a:p>
            <a:pPr marL="0" indent="0">
              <a:buNone/>
            </a:pPr>
            <a:r>
              <a:rPr lang="cs-CZ" dirty="0"/>
              <a:t>Bakalářské: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330 989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(4 %)</a:t>
            </a:r>
          </a:p>
          <a:p>
            <a:pPr marL="0" indent="0">
              <a:buNone/>
            </a:pPr>
            <a:r>
              <a:rPr lang="cs-CZ" dirty="0"/>
              <a:t>Vyšší odborné: </a:t>
            </a:r>
            <a:r>
              <a:rPr lang="cs-CZ" b="1" dirty="0">
                <a:solidFill>
                  <a:schemeClr val="accent2"/>
                </a:solidFill>
              </a:rPr>
              <a:t>125 990 </a:t>
            </a:r>
            <a:r>
              <a:rPr lang="cs-CZ" dirty="0">
                <a:solidFill>
                  <a:schemeClr val="accent2"/>
                </a:solidFill>
              </a:rPr>
              <a:t>(1,5 %)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Zdroj: </a:t>
            </a:r>
            <a:r>
              <a:rPr lang="cs-CZ" i="1" dirty="0"/>
              <a:t>ČSÚ: Sčítání lidu, domů a bytů 2021.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F9E7A66-5887-8F16-4D78-981B5536B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3294B0B-88B4-B28C-76D0-63AFB6B24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38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36F21-625D-CFB3-F6E7-39EC32007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D8E6B7-5993-1C1A-6A61-D2D3CEDB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Počty institucí a studujících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CDEFF64-F9E1-4C1F-0CB5-D76BE95E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5</a:t>
            </a:fld>
            <a:endParaRPr lang="cs-CZ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971BE558-5832-748B-B37B-25560C63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49415" y="5319132"/>
            <a:ext cx="1542585" cy="1538868"/>
          </a:xfrm>
          <a:custGeom>
            <a:avLst/>
            <a:gdLst/>
            <a:ahLst/>
            <a:cxnLst/>
            <a:rect l="l" t="t" r="r" b="b"/>
            <a:pathLst>
              <a:path w="3171949" h="3513544">
                <a:moveTo>
                  <a:pt x="0" y="0"/>
                </a:moveTo>
                <a:lnTo>
                  <a:pt x="3171949" y="0"/>
                </a:lnTo>
                <a:lnTo>
                  <a:pt x="3171949" y="3513543"/>
                </a:lnTo>
                <a:lnTo>
                  <a:pt x="0" y="35135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4CCF3C73-4394-FB30-17F4-BBB8AB47B9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2424721"/>
              </p:ext>
            </p:extLst>
          </p:nvPr>
        </p:nvGraphicFramePr>
        <p:xfrm>
          <a:off x="838200" y="1690689"/>
          <a:ext cx="3750129" cy="4054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C3FE61D6-D01B-F231-FE58-7EFC57F5C1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3824274"/>
              </p:ext>
            </p:extLst>
          </p:nvPr>
        </p:nvGraphicFramePr>
        <p:xfrm>
          <a:off x="4588329" y="1690688"/>
          <a:ext cx="7217228" cy="4054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095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7CD8-C596-5942-DACD-72AB164DB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D830A-0456-0F71-384D-0281D6861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Geografické rozložení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0C9875A-D4AA-CC27-2371-A9EBEAA25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6</a:t>
            </a:fld>
            <a:endParaRPr lang="cs-CZ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702ECC11-853F-65E6-13E0-529C5E09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49415" y="5319132"/>
            <a:ext cx="1542585" cy="1538868"/>
          </a:xfrm>
          <a:custGeom>
            <a:avLst/>
            <a:gdLst/>
            <a:ahLst/>
            <a:cxnLst/>
            <a:rect l="l" t="t" r="r" b="b"/>
            <a:pathLst>
              <a:path w="3171949" h="3513544">
                <a:moveTo>
                  <a:pt x="0" y="0"/>
                </a:moveTo>
                <a:lnTo>
                  <a:pt x="3171949" y="0"/>
                </a:lnTo>
                <a:lnTo>
                  <a:pt x="3171949" y="3513543"/>
                </a:lnTo>
                <a:lnTo>
                  <a:pt x="0" y="35135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8A709C7-12EF-9A60-3C33-CBFD7AAE3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15" y="2486025"/>
            <a:ext cx="4863795" cy="3137004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B1F7FED-AE69-590C-DE8D-239AF8B6F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896" y="2507586"/>
            <a:ext cx="4859519" cy="311544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B260C40-98B1-89C1-E4E7-CF79DE131483}"/>
              </a:ext>
            </a:extLst>
          </p:cNvPr>
          <p:cNvSpPr txBox="1"/>
          <p:nvPr/>
        </p:nvSpPr>
        <p:spPr>
          <a:xfrm>
            <a:off x="-451755" y="1755420"/>
            <a:ext cx="61177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Sídla vysokých škol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9E1E388-665F-6D68-88E4-3905FF5393AB}"/>
              </a:ext>
            </a:extLst>
          </p:cNvPr>
          <p:cNvSpPr txBox="1"/>
          <p:nvPr/>
        </p:nvSpPr>
        <p:spPr>
          <a:xfrm>
            <a:off x="5008790" y="1752705"/>
            <a:ext cx="61177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/>
              <a:t>Sídla vyšších odborných škol</a:t>
            </a:r>
          </a:p>
        </p:txBody>
      </p:sp>
    </p:spTree>
    <p:extLst>
      <p:ext uri="{BB962C8B-B14F-4D97-AF65-F5344CB8AC3E}">
        <p14:creationId xmlns:p14="http://schemas.microsoft.com/office/powerpoint/2010/main" val="414791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FA5BA-01F1-F680-C53A-3B3B80E84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Oborové zaměření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4E3D05F-F663-68F2-06FA-23111042A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7</a:t>
            </a:fld>
            <a:endParaRPr lang="cs-CZ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1DE5C09B-9E6A-4381-550F-B8FF738F22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347825"/>
              </p:ext>
            </p:extLst>
          </p:nvPr>
        </p:nvGraphicFramePr>
        <p:xfrm>
          <a:off x="93624" y="1459222"/>
          <a:ext cx="5213636" cy="539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4D71C0F9-907B-B140-0649-4DF7818B3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604675"/>
              </p:ext>
            </p:extLst>
          </p:nvPr>
        </p:nvGraphicFramePr>
        <p:xfrm>
          <a:off x="4725319" y="1321452"/>
          <a:ext cx="6169800" cy="537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675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B4EAB-16D4-5668-CFC9-43D5A3BAC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Formy studia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05C7D58-CDEF-504A-02B3-C4D65065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8</a:t>
            </a:fld>
            <a:endParaRPr lang="cs-CZ"/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5FE0BE37-85A5-D441-F0FE-B4947C6F2F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483517"/>
              </p:ext>
            </p:extLst>
          </p:nvPr>
        </p:nvGraphicFramePr>
        <p:xfrm>
          <a:off x="853440" y="2103120"/>
          <a:ext cx="5242560" cy="3402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77801758-55FA-3C1F-2E2C-8F4917B9A7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793629"/>
              </p:ext>
            </p:extLst>
          </p:nvPr>
        </p:nvGraphicFramePr>
        <p:xfrm>
          <a:off x="5213168" y="2057400"/>
          <a:ext cx="5242559" cy="3494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5FE0BE37-85A5-D441-F0FE-B4947C6F2F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382994"/>
              </p:ext>
            </p:extLst>
          </p:nvPr>
        </p:nvGraphicFramePr>
        <p:xfrm>
          <a:off x="268332" y="1690688"/>
          <a:ext cx="6250034" cy="5004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77801758-55FA-3C1F-2E2C-8F4917B9A7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373198"/>
              </p:ext>
            </p:extLst>
          </p:nvPr>
        </p:nvGraphicFramePr>
        <p:xfrm>
          <a:off x="5425437" y="1690688"/>
          <a:ext cx="6605453" cy="4958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04259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CE592-2F60-242F-02C5-1513FDCB6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461ABA-7643-220F-2775-73C8CA32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Studijní dráhy na úrovni EQF 6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637AE4E-A036-2665-3C0D-880422899F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Poprvé zapsaní: 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59 tis. </a:t>
            </a:r>
          </a:p>
          <a:p>
            <a:r>
              <a:rPr lang="cs-CZ" dirty="0"/>
              <a:t>Studující:  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173 tis. </a:t>
            </a:r>
          </a:p>
          <a:p>
            <a:r>
              <a:rPr lang="cs-CZ" dirty="0"/>
              <a:t>Absolventi: 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38 tis. </a:t>
            </a:r>
          </a:p>
          <a:p>
            <a:r>
              <a:rPr lang="cs-CZ" dirty="0"/>
              <a:t>Drop-out</a:t>
            </a:r>
            <a:r>
              <a:rPr lang="cs-CZ" b="1" dirty="0"/>
              <a:t>: 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cca 50 %</a:t>
            </a:r>
          </a:p>
          <a:p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60BCD492-AF62-98A6-83C1-ED39A1B77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05175"/>
          </a:xfrm>
        </p:spPr>
        <p:txBody>
          <a:bodyPr/>
          <a:lstStyle/>
          <a:p>
            <a:endParaRPr lang="cs-CZ" dirty="0"/>
          </a:p>
          <a:p>
            <a:r>
              <a:rPr lang="cs-CZ" dirty="0"/>
              <a:t>Nově přijatí: </a:t>
            </a:r>
            <a:r>
              <a:rPr lang="cs-CZ" b="1" dirty="0">
                <a:solidFill>
                  <a:srgbClr val="C00000"/>
                </a:solidFill>
              </a:rPr>
              <a:t>9 tis. 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Studující:  </a:t>
            </a:r>
            <a:r>
              <a:rPr lang="cs-CZ" b="1" dirty="0">
                <a:solidFill>
                  <a:srgbClr val="C00000"/>
                </a:solidFill>
              </a:rPr>
              <a:t>22,3 tis.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Absolventi: </a:t>
            </a:r>
            <a:r>
              <a:rPr lang="cs-CZ" b="1" dirty="0">
                <a:solidFill>
                  <a:srgbClr val="C00000"/>
                </a:solidFill>
              </a:rPr>
              <a:t>2,9 tis. 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/>
              <a:t>Drop-out</a:t>
            </a:r>
            <a:r>
              <a:rPr lang="cs-CZ"/>
              <a:t>:</a:t>
            </a:r>
            <a:r>
              <a:rPr lang="cs-CZ" b="1">
                <a:solidFill>
                  <a:srgbClr val="C00000"/>
                </a:solidFill>
              </a:rPr>
              <a:t> cca 20 %</a:t>
            </a:r>
            <a:endParaRPr lang="cs-CZ" b="1" dirty="0">
              <a:solidFill>
                <a:srgbClr val="C00000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D202164-CC62-168A-ECE5-29705459D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BEC970B-5496-A092-1B84-3F798021B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07466-EEFB-534C-92FB-B74D9A8D8B86}" type="slidenum">
              <a:rPr lang="cs-CZ" smtClean="0"/>
              <a:t>9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98F4A0-4004-D673-0B53-69EC68B324CA}"/>
              </a:ext>
            </a:extLst>
          </p:cNvPr>
          <p:cNvSpPr txBox="1"/>
          <p:nvPr/>
        </p:nvSpPr>
        <p:spPr>
          <a:xfrm>
            <a:off x="776475" y="4947920"/>
            <a:ext cx="9218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/>
              <a:t>Kolik studentů/absolventů přechází z VOŠ na VŠ a opačně?</a:t>
            </a:r>
          </a:p>
        </p:txBody>
      </p:sp>
    </p:spTree>
    <p:extLst>
      <p:ext uri="{BB962C8B-B14F-4D97-AF65-F5344CB8AC3E}">
        <p14:creationId xmlns:p14="http://schemas.microsoft.com/office/powerpoint/2010/main" val="4890779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294</Words>
  <Application>Microsoft Office PowerPoint</Application>
  <PresentationFormat>Širokoúhlá obrazovka</PresentationFormat>
  <Paragraphs>84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Aptos Narrow</vt:lpstr>
      <vt:lpstr>Arial</vt:lpstr>
      <vt:lpstr>Montserrat Bold</vt:lpstr>
      <vt:lpstr>Times New Roman</vt:lpstr>
      <vt:lpstr>Wingdings</vt:lpstr>
      <vt:lpstr>Motiv Office</vt:lpstr>
      <vt:lpstr>Kontext: terciární vzdělávání v ČR</vt:lpstr>
      <vt:lpstr>Vyšší odborné a vysokoškolské vzdělání       v českém kvalifikačním systému</vt:lpstr>
      <vt:lpstr>Počet a podíl absolventů v populaci</vt:lpstr>
      <vt:lpstr>Počty institucí a studujících</vt:lpstr>
      <vt:lpstr>Geografické rozložení</vt:lpstr>
      <vt:lpstr>Oborové zaměření</vt:lpstr>
      <vt:lpstr>Formy studia</vt:lpstr>
      <vt:lpstr>Studijní dráhy na úrovni EQF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Černikovský Petr</dc:creator>
  <cp:lastModifiedBy>Petr Černikovský</cp:lastModifiedBy>
  <cp:revision>60</cp:revision>
  <dcterms:created xsi:type="dcterms:W3CDTF">2026-05-26T08:28:25Z</dcterms:created>
  <dcterms:modified xsi:type="dcterms:W3CDTF">2026-10-06T10:59:37Z</dcterms:modified>
</cp:coreProperties>
</file>