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211" d="100"/>
          <a:sy n="211" d="100"/>
        </p:scale>
        <p:origin x="28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0218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60720" y="-822960"/>
            <a:ext cx="4206240" cy="4206240"/>
          </a:xfrm>
          <a:prstGeom prst="ellipse">
            <a:avLst/>
          </a:prstGeom>
          <a:solidFill>
            <a:srgbClr val="DCE9F6"/>
          </a:solidFill>
          <a:ln w="12700">
            <a:solidFill>
              <a:srgbClr val="DCE9F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Shape 1"/>
          <p:cNvSpPr/>
          <p:nvPr/>
        </p:nvSpPr>
        <p:spPr>
          <a:xfrm>
            <a:off x="7223760" y="2377440"/>
            <a:ext cx="2377440" cy="2377440"/>
          </a:xfrm>
          <a:prstGeom prst="ellipse">
            <a:avLst/>
          </a:prstGeom>
          <a:solidFill>
            <a:srgbClr val="FCEBDA"/>
          </a:solidFill>
          <a:ln w="12700">
            <a:solidFill>
              <a:srgbClr val="FCEB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6035040" y="3291840"/>
            <a:ext cx="1005840" cy="1005840"/>
          </a:xfrm>
          <a:prstGeom prst="ellipse">
            <a:avLst/>
          </a:prstGeom>
          <a:solidFill>
            <a:srgbClr val="F2F7FC"/>
          </a:solidFill>
          <a:ln w="12700">
            <a:solidFill>
              <a:srgbClr val="F2F7F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818120" y="960120"/>
            <a:ext cx="411480" cy="411480"/>
          </a:xfrm>
          <a:prstGeom prst="ellipse">
            <a:avLst/>
          </a:prstGeom>
          <a:solidFill>
            <a:srgbClr val="E8892B"/>
          </a:solidFill>
          <a:ln w="12700">
            <a:solidFill>
              <a:srgbClr val="E8892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6583680" y="2148840"/>
            <a:ext cx="256032" cy="256032"/>
          </a:xfrm>
          <a:prstGeom prst="ellipse">
            <a:avLst/>
          </a:prstGeom>
          <a:solidFill>
            <a:srgbClr val="3F7CC0"/>
          </a:solidFill>
          <a:ln w="12700">
            <a:solidFill>
              <a:srgbClr val="3F7CC0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 txBox="1"/>
          <p:nvPr/>
        </p:nvSpPr>
        <p:spPr>
          <a:xfrm>
            <a:off x="548640" y="640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88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VŠZ  ·  SPTV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09728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Spolupráce vyšších odborných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vysokých škol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1945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F7C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Vysoká škola zdravotnická, o. p. s.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10896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doc. PhDr. J. Němcová, PhD.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22. září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Premisy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120640" cy="3474720"/>
          </a:xfrm>
          <a:prstGeom prst="roundRect">
            <a:avLst>
              <a:gd name="adj" fmla="val 3158"/>
            </a:avLst>
          </a:prstGeom>
          <a:solidFill>
            <a:srgbClr val="F2F7FC"/>
          </a:solidFill>
          <a:ln w="12700">
            <a:solidFill>
              <a:srgbClr val="F2F7F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 txBox="1"/>
          <p:nvPr/>
        </p:nvSpPr>
        <p:spPr>
          <a:xfrm>
            <a:off x="685800" y="12344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MŠMT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645920"/>
            <a:ext cx="46634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Zákon 111/1998 Sb., o vysokých školách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49 odst. (1) a (3) – podmínky přijetí pro absolventy VOŠ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50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68 odst. (1), písm. d) </a:t>
            </a:r>
            <a:r>
              <a:rPr lang="en-US" sz="1200" i="1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„… uznání zkoušek nebo splnění jiných studijních povinností a předepsání rozdílových zkoušek, včetně uznání zkoušek vykonaných v rámci studia ve studijním programu uskutečňovaném vysokou školou nebo fakultou a uznání zkoušek nebo jiných studijních povinností nebo předmětů nebo jiných ucelených částí studia absolvovaných v rámci studia v akreditovaném vzdělávacím programu na vyšší odborné škole, …“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852160" y="1097280"/>
            <a:ext cx="2834640" cy="3474720"/>
          </a:xfrm>
          <a:prstGeom prst="roundRect">
            <a:avLst>
              <a:gd name="adj" fmla="val 3871"/>
            </a:avLst>
          </a:prstGeom>
          <a:solidFill>
            <a:srgbClr val="FCEBDA"/>
          </a:solidFill>
          <a:ln w="12700">
            <a:solidFill>
              <a:srgbClr val="FCEB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 txBox="1"/>
          <p:nvPr/>
        </p:nvSpPr>
        <p:spPr>
          <a:xfrm>
            <a:off x="6080760" y="12344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8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MZ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080760" y="1645920"/>
            <a:ext cx="242316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Zákon 96/2004 Sb.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získávání způsobilosti k výkonu NZP …</a:t>
            </a:r>
            <a:endParaRPr lang="en-US" sz="1200" dirty="0"/>
          </a:p>
          <a:p>
            <a:pPr marL="0" indent="0">
              <a:buNone/>
            </a:pPr>
            <a:r>
              <a:rPr lang="en-US" sz="60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Vyhláška 39/2005 Sb.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kterou se stanoví minimální požadavky na studijní programy …, kvalifikační standard (Věstník č. 9/2021)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477316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Spolupráce VOŠ a VŠ  ·  22. září 2026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5943600" y="477316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VŠZ · SPTV   2/9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 err="1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Struktura</a:t>
            </a:r>
            <a:r>
              <a:rPr lang="en-US" sz="3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3000" b="1" dirty="0" err="1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studijního</a:t>
            </a:r>
            <a:r>
              <a:rPr lang="en-US" sz="3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lang="en-US" sz="3000" b="1" dirty="0" err="1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vzdělávacího</a:t>
            </a:r>
            <a:r>
              <a:rPr lang="en-US" sz="3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programu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61288"/>
            <a:ext cx="310896" cy="310896"/>
          </a:xfrm>
          <a:prstGeom prst="ellipse">
            <a:avLst/>
          </a:prstGeom>
          <a:solidFill>
            <a:srgbClr val="1B4F8A"/>
          </a:solidFill>
          <a:ln w="12700">
            <a:solidFill>
              <a:srgbClr val="1B4F8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 txBox="1"/>
          <p:nvPr/>
        </p:nvSpPr>
        <p:spPr>
          <a:xfrm>
            <a:off x="457200" y="11612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896112" y="1143000"/>
            <a:ext cx="35387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Název studijního/vzdělávacího programu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1618488"/>
            <a:ext cx="310896" cy="310896"/>
          </a:xfrm>
          <a:prstGeom prst="ellipse">
            <a:avLst/>
          </a:prstGeom>
          <a:solidFill>
            <a:srgbClr val="E8892B"/>
          </a:solidFill>
          <a:ln w="12700">
            <a:solidFill>
              <a:srgbClr val="E8892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 txBox="1"/>
          <p:nvPr/>
        </p:nvSpPr>
        <p:spPr>
          <a:xfrm>
            <a:off x="457200" y="16184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600200"/>
            <a:ext cx="35387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 studia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57200" y="2075688"/>
            <a:ext cx="310896" cy="310896"/>
          </a:xfrm>
          <a:prstGeom prst="ellipse">
            <a:avLst/>
          </a:prstGeom>
          <a:solidFill>
            <a:srgbClr val="1B4F8A"/>
          </a:solidFill>
          <a:ln w="12700">
            <a:solidFill>
              <a:srgbClr val="1B4F8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 txBox="1"/>
          <p:nvPr/>
        </p:nvSpPr>
        <p:spPr>
          <a:xfrm>
            <a:off x="457200" y="20756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57400"/>
            <a:ext cx="35387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Cíle studijního/vzdělávacího programu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96112" y="2441448"/>
            <a:ext cx="3538728" cy="960120"/>
          </a:xfrm>
          <a:prstGeom prst="roundRect">
            <a:avLst>
              <a:gd name="adj" fmla="val 11429"/>
            </a:avLst>
          </a:prstGeom>
          <a:solidFill>
            <a:srgbClr val="F2F7FC"/>
          </a:solidFill>
          <a:ln w="12700">
            <a:solidFill>
              <a:srgbClr val="F2F7F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 txBox="1"/>
          <p:nvPr/>
        </p:nvSpPr>
        <p:spPr>
          <a:xfrm>
            <a:off x="1005840" y="251460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Cíle studia ve studijním/vzdělávacím programu</a:t>
            </a:r>
            <a:endParaRPr lang="en-US" sz="11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Cíle týkající se rozvoje profese</a:t>
            </a:r>
            <a:endParaRPr lang="en-US" sz="11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10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Cíle týkající se principů péče o zdraví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3557016"/>
            <a:ext cx="310896" cy="310896"/>
          </a:xfrm>
          <a:prstGeom prst="ellipse">
            <a:avLst/>
          </a:prstGeom>
          <a:solidFill>
            <a:srgbClr val="E8892B"/>
          </a:solidFill>
          <a:ln w="12700">
            <a:solidFill>
              <a:srgbClr val="E8892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 txBox="1"/>
          <p:nvPr/>
        </p:nvSpPr>
        <p:spPr>
          <a:xfrm>
            <a:off x="457200" y="35570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896112" y="3538728"/>
            <a:ext cx="3538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 absolventa studijního/vzdělávacího programu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709160" y="1161288"/>
            <a:ext cx="310896" cy="310896"/>
          </a:xfrm>
          <a:prstGeom prst="ellipse">
            <a:avLst/>
          </a:prstGeom>
          <a:solidFill>
            <a:srgbClr val="1B4F8A"/>
          </a:solidFill>
          <a:ln w="12700">
            <a:solidFill>
              <a:srgbClr val="1B4F8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 txBox="1"/>
          <p:nvPr/>
        </p:nvSpPr>
        <p:spPr>
          <a:xfrm>
            <a:off x="4709160" y="11612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148072" y="1143000"/>
            <a:ext cx="3538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Kompetence absolventa (autonomní, kooperativní, výzkumné a vývojové a manažerské)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4709160" y="1828800"/>
            <a:ext cx="310896" cy="310896"/>
          </a:xfrm>
          <a:prstGeom prst="ellipse">
            <a:avLst/>
          </a:prstGeom>
          <a:solidFill>
            <a:srgbClr val="E8892B"/>
          </a:solidFill>
          <a:ln w="12700">
            <a:solidFill>
              <a:srgbClr val="E8892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 txBox="1"/>
          <p:nvPr/>
        </p:nvSpPr>
        <p:spPr>
          <a:xfrm>
            <a:off x="4709160" y="1828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5148072" y="1810512"/>
            <a:ext cx="3538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Podmínky odborného vzdělávání (vstupní, průběžné, výstupní)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4709160" y="2496312"/>
            <a:ext cx="310896" cy="310896"/>
          </a:xfrm>
          <a:prstGeom prst="ellipse">
            <a:avLst/>
          </a:prstGeom>
          <a:solidFill>
            <a:srgbClr val="1B4F8A"/>
          </a:solidFill>
          <a:ln w="12700">
            <a:solidFill>
              <a:srgbClr val="1B4F8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Text 22"/>
          <p:cNvSpPr txBox="1"/>
          <p:nvPr/>
        </p:nvSpPr>
        <p:spPr>
          <a:xfrm>
            <a:off x="4709160" y="24963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148072" y="2478024"/>
            <a:ext cx="35387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Předměty a odborná praxe a jejich minimální hodinové dotace (povinné základní, povinné oborové, doporučená pracoviště odborné praxe)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4709160" y="3529584"/>
            <a:ext cx="310896" cy="310896"/>
          </a:xfrm>
          <a:prstGeom prst="ellipse">
            <a:avLst/>
          </a:prstGeom>
          <a:solidFill>
            <a:srgbClr val="E8892B"/>
          </a:solidFill>
          <a:ln w="12700">
            <a:solidFill>
              <a:srgbClr val="E8892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7" name="Text 25"/>
          <p:cNvSpPr txBox="1"/>
          <p:nvPr/>
        </p:nvSpPr>
        <p:spPr>
          <a:xfrm>
            <a:off x="4709160" y="35295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148072" y="3511296"/>
            <a:ext cx="35387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Povinně volitelné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4709160" y="4059936"/>
            <a:ext cx="310896" cy="310896"/>
          </a:xfrm>
          <a:prstGeom prst="ellipse">
            <a:avLst/>
          </a:prstGeom>
          <a:solidFill>
            <a:srgbClr val="1B4F8A"/>
          </a:solidFill>
          <a:ln w="12700">
            <a:solidFill>
              <a:srgbClr val="1B4F8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0" name="Text 28"/>
          <p:cNvSpPr txBox="1"/>
          <p:nvPr/>
        </p:nvSpPr>
        <p:spPr>
          <a:xfrm>
            <a:off x="4709160" y="40599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5148072" y="4041648"/>
            <a:ext cx="3538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Závazné anotace předmětů (teoretický/praktický)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457200" y="477316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Spolupráce VOŠ a VŠ  ·  22. září 2026</a:t>
            </a:r>
            <a:endParaRPr lang="en-US" sz="900" dirty="0"/>
          </a:p>
        </p:txBody>
      </p:sp>
      <p:sp>
        <p:nvSpPr>
          <p:cNvPr id="33" name="Text 31"/>
          <p:cNvSpPr txBox="1"/>
          <p:nvPr/>
        </p:nvSpPr>
        <p:spPr>
          <a:xfrm>
            <a:off x="5943600" y="477316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VŠZ · SPTV   3/9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VŠZ – vnitřní předpisy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2587752" cy="3200400"/>
          </a:xfrm>
          <a:prstGeom prst="roundRect">
            <a:avLst>
              <a:gd name="adj" fmla="val 4240"/>
            </a:avLst>
          </a:prstGeom>
          <a:solidFill>
            <a:srgbClr val="F2F7FC"/>
          </a:solidFill>
          <a:ln w="12700">
            <a:solidFill>
              <a:srgbClr val="F2F7F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731520" y="1463040"/>
            <a:ext cx="457200" cy="457200"/>
          </a:xfrm>
          <a:prstGeom prst="ellipse">
            <a:avLst/>
          </a:prstGeom>
          <a:solidFill>
            <a:srgbClr val="1B4F8A"/>
          </a:solidFill>
          <a:ln w="12700">
            <a:solidFill>
              <a:srgbClr val="1B4F8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 txBox="1"/>
          <p:nvPr/>
        </p:nvSpPr>
        <p:spPr>
          <a:xfrm>
            <a:off x="73152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03120"/>
            <a:ext cx="2039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Statut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560320"/>
            <a:ext cx="203911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Zmocnění směrnicí pro stanovení pravidel pro studium a plnění studijních povinností.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273552" y="1234440"/>
            <a:ext cx="2587752" cy="3200400"/>
          </a:xfrm>
          <a:prstGeom prst="roundRect">
            <a:avLst>
              <a:gd name="adj" fmla="val 4240"/>
            </a:avLst>
          </a:prstGeom>
          <a:solidFill>
            <a:srgbClr val="F2F7FC"/>
          </a:solidFill>
          <a:ln w="12700">
            <a:solidFill>
              <a:srgbClr val="F2F7F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7"/>
          <p:cNvSpPr/>
          <p:nvPr/>
        </p:nvSpPr>
        <p:spPr>
          <a:xfrm>
            <a:off x="3547872" y="1463040"/>
            <a:ext cx="457200" cy="457200"/>
          </a:xfrm>
          <a:prstGeom prst="ellipse">
            <a:avLst/>
          </a:prstGeom>
          <a:solidFill>
            <a:srgbClr val="3F7CC0"/>
          </a:solidFill>
          <a:ln w="12700">
            <a:solidFill>
              <a:srgbClr val="3F7CC0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 txBox="1"/>
          <p:nvPr/>
        </p:nvSpPr>
        <p:spPr>
          <a:xfrm>
            <a:off x="3547872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547872" y="2103120"/>
            <a:ext cx="2039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Studijní a zkušební řád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3547872" y="2560320"/>
            <a:ext cx="203911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Zápis do vyššího ročníku, uznání studijních povinností.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089904" y="1234440"/>
            <a:ext cx="2587752" cy="3200400"/>
          </a:xfrm>
          <a:prstGeom prst="roundRect">
            <a:avLst>
              <a:gd name="adj" fmla="val 4240"/>
            </a:avLst>
          </a:prstGeom>
          <a:solidFill>
            <a:srgbClr val="FCEBDA"/>
          </a:solidFill>
          <a:ln w="12700">
            <a:solidFill>
              <a:srgbClr val="FCEB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6364224" y="1463040"/>
            <a:ext cx="457200" cy="457200"/>
          </a:xfrm>
          <a:prstGeom prst="ellipse">
            <a:avLst/>
          </a:prstGeom>
          <a:solidFill>
            <a:srgbClr val="E8892B"/>
          </a:solidFill>
          <a:ln w="12700">
            <a:solidFill>
              <a:srgbClr val="E8892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 txBox="1"/>
          <p:nvPr/>
        </p:nvSpPr>
        <p:spPr>
          <a:xfrm>
            <a:off x="6364224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364224" y="2103120"/>
            <a:ext cx="2039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Směrnice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6364224" y="2560320"/>
            <a:ext cx="203911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Přijímání pouze pracujících ve zdravotnictví; absolventi prezenční formy VOŠZ; uznána je pouze docházka, ze všech předmětů vykonají zkoušku; 3. ročník posílen o předměty SZZk.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3044952" y="2834640"/>
            <a:ext cx="228600" cy="0"/>
          </a:xfrm>
          <a:prstGeom prst="line">
            <a:avLst/>
          </a:prstGeom>
          <a:noFill/>
          <a:ln w="15875">
            <a:solidFill>
              <a:srgbClr val="6B7A90"/>
            </a:solidFill>
            <a:prstDash val="solid"/>
            <a:tailEnd type="triangle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7"/>
          <p:cNvSpPr/>
          <p:nvPr/>
        </p:nvSpPr>
        <p:spPr>
          <a:xfrm>
            <a:off x="5861304" y="2834640"/>
            <a:ext cx="228600" cy="0"/>
          </a:xfrm>
          <a:prstGeom prst="line">
            <a:avLst/>
          </a:prstGeom>
          <a:noFill/>
          <a:ln w="15875">
            <a:solidFill>
              <a:srgbClr val="6B7A90"/>
            </a:solidFill>
            <a:prstDash val="solid"/>
            <a:tailEnd type="triangle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 txBox="1"/>
          <p:nvPr/>
        </p:nvSpPr>
        <p:spPr>
          <a:xfrm>
            <a:off x="457200" y="477316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Spolupráce VOŠ a VŠ  ·  22. září 2026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5943600" y="477316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VŠZ · SPTV   4/9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Problém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3246120"/>
          </a:xfrm>
          <a:prstGeom prst="roundRect">
            <a:avLst>
              <a:gd name="adj" fmla="val 4138"/>
            </a:avLst>
          </a:prstGeom>
          <a:solidFill>
            <a:srgbClr val="1B4F8A"/>
          </a:solidFill>
          <a:ln w="12700">
            <a:solidFill>
              <a:srgbClr val="1B4F8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 txBox="1"/>
          <p:nvPr/>
        </p:nvSpPr>
        <p:spPr>
          <a:xfrm>
            <a:off x="731520" y="1463040"/>
            <a:ext cx="21945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96/2004 Sb.</a:t>
            </a:r>
            <a:endParaRPr lang="en-US" sz="1500" dirty="0"/>
          </a:p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hlava II, díl 1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§ 5, odst. (1), písm. c)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383280" y="1188720"/>
            <a:ext cx="5303520" cy="3246120"/>
          </a:xfrm>
          <a:prstGeom prst="roundRect">
            <a:avLst>
              <a:gd name="adj" fmla="val 3380"/>
            </a:avLst>
          </a:prstGeom>
          <a:solidFill>
            <a:srgbClr val="F2F7FC"/>
          </a:solidFill>
          <a:ln w="12700">
            <a:solidFill>
              <a:srgbClr val="F2F7F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 txBox="1"/>
          <p:nvPr/>
        </p:nvSpPr>
        <p:spPr>
          <a:xfrm>
            <a:off x="3520440" y="96012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dirty="0">
                <a:solidFill>
                  <a:srgbClr val="E88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</a:t>
            </a:r>
            <a:endParaRPr lang="en-US" sz="6000" dirty="0"/>
          </a:p>
        </p:txBody>
      </p:sp>
      <p:sp>
        <p:nvSpPr>
          <p:cNvPr id="7" name="Text 5"/>
          <p:cNvSpPr txBox="1"/>
          <p:nvPr/>
        </p:nvSpPr>
        <p:spPr>
          <a:xfrm>
            <a:off x="3657600" y="1920240"/>
            <a:ext cx="47548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 studia v oboru diplomovaná všeobecná sestra na vyšší zdravotnické škole v délce </a:t>
            </a:r>
            <a:r>
              <a:rPr lang="en-US" sz="1500" b="1" i="1" dirty="0">
                <a:solidFill>
                  <a:srgbClr val="E88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nejméně jeden rok</a:t>
            </a:r>
            <a:r>
              <a:rPr lang="en-US" sz="1500" i="1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jde-li o zdravotnického pracovníka, který získal odbornou způsobilost k výkonu povolání praktické sestry, zdravotnického záchranáře, porodní asistentky nebo dětské sestry podle § 5a odst. 1 písm. a) nebo b), byl-li přijat do vyššího než prvního ročníku vzdělávání,“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477316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Spolupráce VOŠ a VŠ  ·  22. září 2026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943600" y="477316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VŠZ · SPTV   5/9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Předměty 1. a 2. ročníku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868680"/>
          <a:ext cx="8229600" cy="356616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Předměty ZT 1+2 roč.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F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Předměty PZ 1+2 roč.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7CC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Povinné předměty 1+2 roč.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89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Filosofie a zdrav. etika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Komunikace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Anatomie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Psychologie (V/Z/S)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Komunitní péče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Biofyzika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Geriatrie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Gynekologie a porodnictví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Biochemie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Chirurgie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Ošetřovatelské postupy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Farmakologie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Praxe založená na důkazech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Genetika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Ošetřovatelský proces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Hematologie a transfuzní medicína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Ošetřovatelství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Infekční lékařství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Pedagogika a edukace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Klinická propedeutika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Transkulturní ošetřovatelství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Podpora zdraví a zdravotní gramotnost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Výzkum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První pomoc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Ochrana veřejného zdraví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Patologie a patologická fyziologie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Sociologie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434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Výživa a dietetika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18288" marB="18288" anchor="ctr">
                    <a:lnL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77316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Spolupráce VOŠ a VŠ  ·  22. září 2026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943600" y="477316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VŠZ · SPTV   6/9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E88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NAVAZUJÍCÍ SPOLUPRÁCE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5943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SPTV přebírá vybrané aktivity CSVŠ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2103120" cy="1005840"/>
          </a:xfrm>
          <a:prstGeom prst="roundRect">
            <a:avLst>
              <a:gd name="adj" fmla="val 10909"/>
            </a:avLst>
          </a:prstGeom>
          <a:solidFill>
            <a:srgbClr val="F2F7FC"/>
          </a:solidFill>
          <a:ln w="12700">
            <a:solidFill>
              <a:srgbClr val="F2F7F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 txBox="1"/>
          <p:nvPr/>
        </p:nvSpPr>
        <p:spPr>
          <a:xfrm>
            <a:off x="640080" y="1463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CSVŠ, v. v. i.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Centrum pro studium vysokého školství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697480" y="1920240"/>
            <a:ext cx="502920" cy="0"/>
          </a:xfrm>
          <a:prstGeom prst="line">
            <a:avLst/>
          </a:prstGeom>
          <a:noFill/>
          <a:ln w="25400">
            <a:solidFill>
              <a:srgbClr val="E8892B"/>
            </a:solidFill>
            <a:prstDash val="solid"/>
            <a:tailEnd type="triangle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3337560" y="1417320"/>
            <a:ext cx="2103120" cy="1005840"/>
          </a:xfrm>
          <a:prstGeom prst="roundRect">
            <a:avLst>
              <a:gd name="adj" fmla="val 10909"/>
            </a:avLst>
          </a:prstGeom>
          <a:solidFill>
            <a:srgbClr val="FCEBDA"/>
          </a:solidFill>
          <a:ln w="12700">
            <a:solidFill>
              <a:srgbClr val="FCEB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 txBox="1"/>
          <p:nvPr/>
        </p:nvSpPr>
        <p:spPr>
          <a:xfrm>
            <a:off x="3520440" y="1463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8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SPTV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Sdružení profesního terciárního vzdělávání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743200"/>
            <a:ext cx="4983480" cy="822960"/>
          </a:xfrm>
          <a:prstGeom prst="roundRect">
            <a:avLst>
              <a:gd name="adj" fmla="val 13333"/>
            </a:avLst>
          </a:prstGeom>
          <a:solidFill>
            <a:srgbClr val="F2F7FC"/>
          </a:solidFill>
          <a:ln w="12700">
            <a:solidFill>
              <a:srgbClr val="F2F7F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658368" y="2953512"/>
            <a:ext cx="402336" cy="402336"/>
          </a:xfrm>
          <a:prstGeom prst="ellipse">
            <a:avLst/>
          </a:prstGeom>
          <a:solidFill>
            <a:srgbClr val="1B4F8A"/>
          </a:solidFill>
          <a:ln w="12700">
            <a:solidFill>
              <a:srgbClr val="1B4F8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 txBox="1"/>
          <p:nvPr/>
        </p:nvSpPr>
        <p:spPr>
          <a:xfrm>
            <a:off x="658368" y="29535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234440" y="2816352"/>
            <a:ext cx="4069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Reflexe zajišťování kvality (QA)</a:t>
            </a:r>
            <a:endParaRPr lang="en-US" sz="1400" dirty="0"/>
          </a:p>
          <a:p>
            <a:pPr marL="0" indent="0">
              <a:buNone/>
            </a:pPr>
            <a:r>
              <a:rPr lang="en-US" sz="11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Pokračování reflexe a sdílení praxe vnitřního zajišťování kvality na VOŠ a VŠ.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3703320"/>
            <a:ext cx="4983480" cy="822960"/>
          </a:xfrm>
          <a:prstGeom prst="roundRect">
            <a:avLst>
              <a:gd name="adj" fmla="val 13333"/>
            </a:avLst>
          </a:prstGeom>
          <a:solidFill>
            <a:srgbClr val="F2F7FC"/>
          </a:solidFill>
          <a:ln w="12700">
            <a:solidFill>
              <a:srgbClr val="F2F7F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658368" y="3913632"/>
            <a:ext cx="402336" cy="402336"/>
          </a:xfrm>
          <a:prstGeom prst="ellipse">
            <a:avLst/>
          </a:prstGeom>
          <a:solidFill>
            <a:srgbClr val="E8892B"/>
          </a:solidFill>
          <a:ln w="12700">
            <a:solidFill>
              <a:srgbClr val="E8892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 txBox="1"/>
          <p:nvPr/>
        </p:nvSpPr>
        <p:spPr>
          <a:xfrm>
            <a:off x="658368" y="39136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234440" y="3776472"/>
            <a:ext cx="4069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Strategické řízení VOŠ</a:t>
            </a:r>
            <a:endParaRPr lang="en-US" sz="1400" dirty="0"/>
          </a:p>
          <a:p>
            <a:pPr marL="0" indent="0">
              <a:buNone/>
            </a:pPr>
            <a:r>
              <a:rPr lang="en-US" sz="1150" dirty="0">
                <a:solidFill>
                  <a:srgbClr val="2434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Příprava podpory strategického řízení vyšších odborných škol.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760720" y="1417320"/>
            <a:ext cx="2926080" cy="3063240"/>
          </a:xfrm>
          <a:prstGeom prst="roundRect">
            <a:avLst>
              <a:gd name="adj" fmla="val 3750"/>
            </a:avLst>
          </a:prstGeom>
          <a:solidFill>
            <a:srgbClr val="1B4F8A"/>
          </a:solidFill>
          <a:ln w="12700">
            <a:solidFill>
              <a:srgbClr val="1B4F8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 txBox="1"/>
          <p:nvPr/>
        </p:nvSpPr>
        <p:spPr>
          <a:xfrm>
            <a:off x="5989320" y="1600200"/>
            <a:ext cx="25146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to znamená pro VOŠ a VŠ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Kontinuita odborných aktivit po CSVŠ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Společná platforma VOŠ a profesně zaměřených VŠ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Další aktivity budou upřesněny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477316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Spolupráce VOŠ a VŠ  ·  22. září 2026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943600" y="477316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VŠZ · SPTV   8/9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731520" y="2926080"/>
            <a:ext cx="2926080" cy="2926080"/>
          </a:xfrm>
          <a:prstGeom prst="ellipse">
            <a:avLst/>
          </a:prstGeom>
          <a:solidFill>
            <a:srgbClr val="DCE9F6"/>
          </a:solidFill>
          <a:ln w="12700">
            <a:solidFill>
              <a:srgbClr val="DCE9F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Shape 1"/>
          <p:cNvSpPr/>
          <p:nvPr/>
        </p:nvSpPr>
        <p:spPr>
          <a:xfrm>
            <a:off x="7589520" y="-548640"/>
            <a:ext cx="2194560" cy="2194560"/>
          </a:xfrm>
          <a:prstGeom prst="ellipse">
            <a:avLst/>
          </a:prstGeom>
          <a:solidFill>
            <a:srgbClr val="FCEBDA"/>
          </a:solidFill>
          <a:ln w="12700">
            <a:solidFill>
              <a:srgbClr val="FCEB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2909254" y="411480"/>
            <a:ext cx="3325493" cy="4114800"/>
          </a:xfrm>
          <a:prstGeom prst="roundRect">
            <a:avLst>
              <a:gd name="adj" fmla="val 27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01600" dist="25400" dir="54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5" name="Image 0" descr="Ilustrační obrá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694" y="502920"/>
            <a:ext cx="3142613" cy="3931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477316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Spolupráce VOŠ a VŠ  ·  22. září 2026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5943600" y="477316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VŠZ · SPTV   7/9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914400"/>
            <a:ext cx="4023360" cy="4023360"/>
          </a:xfrm>
          <a:prstGeom prst="ellipse">
            <a:avLst/>
          </a:prstGeom>
          <a:solidFill>
            <a:srgbClr val="DCE9F6"/>
          </a:solidFill>
          <a:ln w="12700">
            <a:solidFill>
              <a:srgbClr val="DCE9F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Shape 1"/>
          <p:cNvSpPr/>
          <p:nvPr/>
        </p:nvSpPr>
        <p:spPr>
          <a:xfrm>
            <a:off x="-914400" y="3108960"/>
            <a:ext cx="2743200" cy="2743200"/>
          </a:xfrm>
          <a:prstGeom prst="ellipse">
            <a:avLst/>
          </a:prstGeom>
          <a:solidFill>
            <a:srgbClr val="FCEBDA"/>
          </a:solidFill>
          <a:ln w="12700">
            <a:solidFill>
              <a:srgbClr val="FCEB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7772400" y="3566160"/>
            <a:ext cx="457200" cy="457200"/>
          </a:xfrm>
          <a:prstGeom prst="ellipse">
            <a:avLst/>
          </a:prstGeom>
          <a:solidFill>
            <a:srgbClr val="E8892B"/>
          </a:solidFill>
          <a:ln w="12700">
            <a:solidFill>
              <a:srgbClr val="E8892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 txBox="1"/>
          <p:nvPr/>
        </p:nvSpPr>
        <p:spPr>
          <a:xfrm>
            <a:off x="457200" y="17373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Děkuji za pozornost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6517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F7C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doc. PhDr. J. Němcová, PhD.  ·  Vysoká škola zdravotnická, o. p. s.  ·  SPTV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477316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Spolupráce VOŠ a VŠ  ·  22. září 2026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943600" y="477316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VŠZ · SPTV   9/9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727</Words>
  <Application>Microsoft Office PowerPoint</Application>
  <PresentationFormat>Předvádění na obrazovce (16:9)</PresentationFormat>
  <Paragraphs>134</Paragraphs>
  <Slides>9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Spolupráce vyšších odborných a vysokých škol</dc:title>
  <dc:subject>PptxGenJS Presentation</dc:subject>
  <dc:creator>PptxGenJS</dc:creator>
  <cp:lastModifiedBy>Němcová, Jitka</cp:lastModifiedBy>
  <cp:revision>2</cp:revision>
  <dcterms:created xsi:type="dcterms:W3CDTF">2026-09-21T11:02:51Z</dcterms:created>
  <dcterms:modified xsi:type="dcterms:W3CDTF">2026-09-21T11:57:23Z</dcterms:modified>
</cp:coreProperties>
</file>