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671" r:id="rId4"/>
    <p:sldId id="676" r:id="rId5"/>
    <p:sldId id="686" r:id="rId6"/>
    <p:sldId id="258" r:id="rId7"/>
    <p:sldId id="688" r:id="rId8"/>
    <p:sldId id="689" r:id="rId9"/>
    <p:sldId id="691" r:id="rId10"/>
    <p:sldId id="6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81"/>
  </p:normalViewPr>
  <p:slideViewPr>
    <p:cSldViewPr snapToGrid="0">
      <p:cViewPr varScale="1">
        <p:scale>
          <a:sx n="70" d="100"/>
          <a:sy n="70" d="100"/>
        </p:scale>
        <p:origin x="4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BA979-5D4F-DA4A-BF18-89DCD994EA0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B2DA5-0B1F-9748-B176-6B97E0D92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4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28A4F-A880-A6C3-5DE9-4F0A5509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C84EC2-CB3A-4681-3A63-7AB1F36796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1E49A-82FF-F693-ED5F-D6407DDD7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27083-4903-9C99-2C5A-1419B0F5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3AE86-1501-6A72-54A3-4779A53C1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70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28C04-49D9-AE87-9A7D-5D859A5D5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2F319-7DC2-CE8C-4439-673222302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1FD4A-85DF-2CFA-5A00-AA4F8A66C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5448E-35BB-83F2-0D8F-A43A0D476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427C5-3109-6307-870D-A2B24B413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76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CDD82-BD44-A0B6-3503-4F76678C9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3D8E01-1124-1BB1-D011-0CD3F719F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83D9D-F846-4F95-348D-CC589289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EED2D-AAA2-ED8D-291A-EB3BBAC7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747C8-2A92-4866-62AB-64837569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22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1B66E-CD6C-F0DF-DB29-2313271D3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B4D45-DDDE-45DD-3766-570FAE461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EDA0A-0D63-DDB1-EA06-824C6E1D1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C21F5-997D-F3BC-5F8D-98A3342F1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72DF3-0831-A437-0D08-5F791DF05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1C046-28F8-95E9-6133-16E1AC4C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71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B5E09-4F6E-25DD-A806-E55985326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9A130-B3AB-6585-BB95-F15A9C5E4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3C4B2-204C-F42A-646A-711E1D75D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9F3075-705E-08AB-3F9C-63EB5B6199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EA16A7-65F9-BE2D-CF47-A4CD281C4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6B5ABB-3B59-1930-8145-4546FF301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63908D-974B-947C-787B-BFB71B27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9ED799-EFC8-2887-46AA-E200BBC1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334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17CEF-93FD-830C-D649-9E421461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1BA927-FD55-39BA-075B-15CAE0922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ACD60-135C-3572-0143-2F7B3AE4D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96404A-5B31-2206-DDCF-4E621860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841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1A8CAC-F8C5-B43B-F594-AD33A1D5A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70B5D1-3337-C3F3-AD64-1654F3F7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BFD18-B894-88F6-4567-ADA2AD470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33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3BE49-320F-EFBF-F768-B2D5FC72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6B9F9-67AC-6BE0-7F7D-3DD65BB53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19ADD-948F-0EB5-C20C-8C1BA6BA1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3864F-5A5A-412F-41A5-D98355337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32D58-7112-CA22-0FE2-2F69DD7B5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963F22-532F-D1C1-14E9-5A4BB494C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8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03DF6-C280-2BF5-838F-D14B237E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883D7E-1D38-8761-FDBE-0A58E90ED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9C0F5-7077-C09F-AA25-D252F27D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E04D3A-FDA9-E99D-3D36-C294FF4A3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D19E2-9757-08F0-5525-822AF615B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7A20F-29D7-90A2-671D-C96E24475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70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5181-D499-445D-5332-6BC1A157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68C335-5655-7F9B-559F-6AF550AA6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A2F3D-EDBE-F928-8BED-A4C433CB7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D146-F9A4-1B9D-1526-600E77EC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9201D-8434-9D1B-22A2-6B6253E2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097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4DC101-20B7-D899-8A80-B52F7B347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E3B9CF-E450-1D41-D2E6-613AFF6B2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09E7E-ABDB-9694-4FE6-D9C5A1E3A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0FA89-D1D4-58E4-BB05-FA61F1150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DF1B3-EDCC-B5C9-B86E-0A0673096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329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01DF26-FB14-88CC-B987-F99D9CC78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3DCA6-C34D-DFA2-A259-9ECC231C8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CBD9C-281E-96F7-2573-9FF53C8DC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AF0E3-B713-484B-81EC-42205C04C70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47292-DAE2-2B28-B51A-D0C588A52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BEF72-F410-4FF4-C6D9-8802821AD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101385-6955-0945-AA8F-DD0596731D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86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38FE2-D5B3-1E48-3E23-59B710E6DA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noProof="1"/>
              <a:t>VOŠ a VŠ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39F95-CB08-B880-B083-F8FFDDEA37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noProof="1"/>
              <a:t>modely možné spolupráce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6040929-01A3-C97B-4D97-EDD7003DA1AE}"/>
              </a:ext>
            </a:extLst>
          </p:cNvPr>
          <p:cNvSpPr txBox="1">
            <a:spLocks/>
          </p:cNvSpPr>
          <p:nvPr/>
        </p:nvSpPr>
        <p:spPr>
          <a:xfrm>
            <a:off x="1410929" y="431487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noProof="1"/>
              <a:t>Praha, 22.9.2026</a:t>
            </a:r>
          </a:p>
        </p:txBody>
      </p:sp>
    </p:spTree>
    <p:extLst>
      <p:ext uri="{BB962C8B-B14F-4D97-AF65-F5344CB8AC3E}">
        <p14:creationId xmlns:p14="http://schemas.microsoft.com/office/powerpoint/2010/main" val="298126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C9981E-A647-E833-F1E9-08DAD81A1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289" y="0"/>
            <a:ext cx="43777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89A612-28CD-E33B-A45E-87B79777A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45" y="250031"/>
            <a:ext cx="10515600" cy="1325563"/>
          </a:xfrm>
        </p:spPr>
        <p:txBody>
          <a:bodyPr/>
          <a:lstStyle/>
          <a:p>
            <a:r>
              <a:rPr lang="cs-CZ" noProof="1"/>
              <a:t>vyšší odborné školství a školy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E7429-62BB-F5E7-C54B-1686C9261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49836" cy="4351338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cs-CZ" noProof="1"/>
              <a:t>počítá se do statistik terciální vzdělanosti:  ČR dlouhodobě o ~10% níž než průměr EU a nejnižší ze zemí V4</a:t>
            </a:r>
          </a:p>
          <a:p>
            <a:pPr marL="400050" indent="-217488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2006 ~13 : 23% ČR : EU</a:t>
            </a:r>
          </a:p>
          <a:p>
            <a:pPr marL="400050" indent="-217488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2026 ~33,5 : 44,2% ČR : EU 25-34 letých</a:t>
            </a:r>
          </a:p>
          <a:p>
            <a:r>
              <a:rPr lang="cs-CZ" noProof="1"/>
              <a:t>VOŠ – v ČR zcela minoritní součást systému terciálního vzdělávání</a:t>
            </a:r>
          </a:p>
          <a:p>
            <a:r>
              <a:rPr lang="cs-CZ" noProof="1"/>
              <a:t>úroveň terciální vzdělanosti koreluje s produktivitou ekonomiky</a:t>
            </a:r>
          </a:p>
          <a:p>
            <a:endParaRPr lang="cs-CZ" noProof="1"/>
          </a:p>
        </p:txBody>
      </p:sp>
    </p:spTree>
    <p:extLst>
      <p:ext uri="{BB962C8B-B14F-4D97-AF65-F5344CB8AC3E}">
        <p14:creationId xmlns:p14="http://schemas.microsoft.com/office/powerpoint/2010/main" val="80096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CB7F5F-FCE0-7D20-D85D-ACA8B75B4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99" y="119269"/>
            <a:ext cx="11801856" cy="6619631"/>
          </a:xfrm>
          <a:prstGeom prst="rect">
            <a:avLst/>
          </a:prstGeom>
        </p:spPr>
      </p:pic>
      <p:pic>
        <p:nvPicPr>
          <p:cNvPr id="4" name="Obrázek 7" descr="BUT_color_RGB_EN.png">
            <a:extLst>
              <a:ext uri="{FF2B5EF4-FFF2-40B4-BE49-F238E27FC236}">
                <a16:creationId xmlns:a16="http://schemas.microsoft.com/office/drawing/2014/main" id="{2EFEAC1D-3EB4-EADE-DC3E-52B45563CB3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68112"/>
          <a:stretch>
            <a:fillRect/>
          </a:stretch>
        </p:blipFill>
        <p:spPr>
          <a:xfrm>
            <a:off x="10931311" y="493572"/>
            <a:ext cx="845024" cy="8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52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B7659-42CE-79A9-CE5F-C118C01DC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11BD85-D174-5934-35F8-0BFF17B54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045" y="1086989"/>
            <a:ext cx="5768577" cy="57138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C84EA9-8C1C-5560-109E-6C05718F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65" y="241657"/>
            <a:ext cx="10515600" cy="1325563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cs-CZ" noProof="1"/>
              <a:t>kvalifikační mezera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270B68-8008-97C4-3D96-914B1A596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167" y="1726749"/>
            <a:ext cx="3026833" cy="4952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8476A8-91A9-F319-CD65-802024EC0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91" y="1944465"/>
            <a:ext cx="3026833" cy="4856423"/>
          </a:xfrm>
          <a:prstGeom prst="rect">
            <a:avLst/>
          </a:prstGeom>
        </p:spPr>
      </p:pic>
      <p:pic>
        <p:nvPicPr>
          <p:cNvPr id="5" name="Obrázek 7" descr="BUT_color_RGB_EN.png">
            <a:extLst>
              <a:ext uri="{FF2B5EF4-FFF2-40B4-BE49-F238E27FC236}">
                <a16:creationId xmlns:a16="http://schemas.microsoft.com/office/drawing/2014/main" id="{66306DCC-F921-001F-401B-E23130CB31A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r="68112"/>
          <a:stretch>
            <a:fillRect/>
          </a:stretch>
        </p:blipFill>
        <p:spPr>
          <a:xfrm>
            <a:off x="10931311" y="493572"/>
            <a:ext cx="845024" cy="8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4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1F5DE-202D-7A87-F688-9AE77A3D5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FEC3-86E1-1D3B-EBD8-97BF5132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471" y="241656"/>
            <a:ext cx="10058372" cy="1325563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cs-CZ" noProof="1"/>
              <a:t>demografická křivka a zájem o studia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F323F3-EF67-E5E5-2F2C-8F1566624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382" y="241657"/>
            <a:ext cx="10394531" cy="74246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446B86-7857-38EB-2F97-F07C4DC33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71" y="904438"/>
            <a:ext cx="4679379" cy="5881495"/>
          </a:xfrm>
          <a:prstGeom prst="rect">
            <a:avLst/>
          </a:prstGeom>
        </p:spPr>
      </p:pic>
      <p:pic>
        <p:nvPicPr>
          <p:cNvPr id="5" name="Obrázek 7" descr="BUT_color_RGB_EN.png">
            <a:extLst>
              <a:ext uri="{FF2B5EF4-FFF2-40B4-BE49-F238E27FC236}">
                <a16:creationId xmlns:a16="http://schemas.microsoft.com/office/drawing/2014/main" id="{AAC700DA-5EF2-E1BC-D20E-9159D32840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r="68112"/>
          <a:stretch>
            <a:fillRect/>
          </a:stretch>
        </p:blipFill>
        <p:spPr>
          <a:xfrm>
            <a:off x="10931311" y="493572"/>
            <a:ext cx="845024" cy="8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3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BD3551-6BCE-C0F9-2FDC-743E9A392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740" y="437249"/>
            <a:ext cx="4083303" cy="6398449"/>
          </a:xfrm>
          <a:prstGeom prst="rect">
            <a:avLst/>
          </a:prstGeom>
        </p:spPr>
      </p:pic>
      <p:pic>
        <p:nvPicPr>
          <p:cNvPr id="7" name="Obrázok 2">
            <a:extLst>
              <a:ext uri="{FF2B5EF4-FFF2-40B4-BE49-F238E27FC236}">
                <a16:creationId xmlns:a16="http://schemas.microsoft.com/office/drawing/2014/main" id="{29B35133-55AA-3D22-7509-634A3F076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78" y="1102448"/>
            <a:ext cx="7016452" cy="5318303"/>
          </a:xfrm>
          <a:prstGeom prst="rect">
            <a:avLst/>
          </a:prstGeom>
        </p:spPr>
      </p:pic>
      <p:pic>
        <p:nvPicPr>
          <p:cNvPr id="11" name="Obrázek 7" descr="BUT_color_RGB_EN.png">
            <a:extLst>
              <a:ext uri="{FF2B5EF4-FFF2-40B4-BE49-F238E27FC236}">
                <a16:creationId xmlns:a16="http://schemas.microsoft.com/office/drawing/2014/main" id="{78724D5A-4169-C461-FA76-0316E89E76E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r="68112"/>
          <a:stretch>
            <a:fillRect/>
          </a:stretch>
        </p:blipFill>
        <p:spPr>
          <a:xfrm>
            <a:off x="11234531" y="119269"/>
            <a:ext cx="845024" cy="821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015EB5-53D7-C9A3-F4E6-572783F0C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noProof="1"/>
              <a:t>voš vyšší odborné školy</a:t>
            </a:r>
          </a:p>
        </p:txBody>
      </p:sp>
    </p:spTree>
    <p:extLst>
      <p:ext uri="{BB962C8B-B14F-4D97-AF65-F5344CB8AC3E}">
        <p14:creationId xmlns:p14="http://schemas.microsoft.com/office/powerpoint/2010/main" val="2306607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4E9CA-2756-7BD1-EBDD-8B58585A0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57F80-B00F-554C-28A5-194C82DE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5125"/>
            <a:ext cx="10515600" cy="1325563"/>
          </a:xfrm>
        </p:spPr>
        <p:txBody>
          <a:bodyPr/>
          <a:lstStyle/>
          <a:p>
            <a:r>
              <a:rPr lang="cs-CZ" noProof="1"/>
              <a:t>VOŠ-voš a VŠ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9D7A6-EA3B-1A53-07F3-61602DBB8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25625"/>
            <a:ext cx="11353800" cy="4667250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000"/>
              </a:spcAft>
            </a:pPr>
            <a:r>
              <a:rPr lang="cs-CZ" noProof="1"/>
              <a:t>střední školství: gymnázia – lycea – průmyslovky</a:t>
            </a:r>
          </a:p>
          <a:p>
            <a:pPr>
              <a:spcAft>
                <a:spcPts val="1000"/>
              </a:spcAft>
            </a:pPr>
            <a:r>
              <a:rPr lang="cs-CZ" noProof="1"/>
              <a:t>struktura voš – primárně profesní nástavba</a:t>
            </a:r>
          </a:p>
          <a:p>
            <a:pPr marL="400050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zdravotnictví </a:t>
            </a:r>
          </a:p>
          <a:p>
            <a:pPr marL="400050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pedagogika a sociální péče</a:t>
            </a:r>
          </a:p>
          <a:p>
            <a:pPr marL="400050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obchod-ekonomie-účetnictví (obchodní akademie)</a:t>
            </a:r>
          </a:p>
          <a:p>
            <a:pPr marL="400050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informatika</a:t>
            </a:r>
          </a:p>
          <a:p>
            <a:pPr marL="400050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technické (spíše minoritní)</a:t>
            </a:r>
          </a:p>
          <a:p>
            <a:pPr marL="400050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jiné (záchranářské, umělecké…)</a:t>
            </a:r>
          </a:p>
          <a:p>
            <a:r>
              <a:rPr lang="cs-CZ" noProof="1"/>
              <a:t>Témata</a:t>
            </a:r>
            <a:endParaRPr lang="cs-CZ" sz="2800" noProof="1"/>
          </a:p>
          <a:p>
            <a:pPr marL="400050" lvl="1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sz="2800" noProof="1"/>
              <a:t> kvalifikační mezera a STEM?</a:t>
            </a:r>
          </a:p>
          <a:p>
            <a:pPr marL="400050" lvl="1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sz="2800" noProof="1"/>
              <a:t> demografický vývoj</a:t>
            </a:r>
          </a:p>
          <a:p>
            <a:pPr marL="400050" lvl="1" indent="-217488">
              <a:lnSpc>
                <a:spcPts val="28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sz="2800" noProof="1"/>
              <a:t> úroveň připravenosti ze středních škol a studijní neúspěšnost na VŠ?</a:t>
            </a:r>
          </a:p>
          <a:p>
            <a:pPr marL="182562" lvl="1" indent="0">
              <a:lnSpc>
                <a:spcPts val="2800"/>
              </a:lnSpc>
              <a:spcBef>
                <a:spcPts val="0"/>
              </a:spcBef>
              <a:buNone/>
            </a:pPr>
            <a:endParaRPr lang="cs-CZ" sz="2800" noProof="1"/>
          </a:p>
          <a:p>
            <a:endParaRPr lang="cs-CZ" noProof="1"/>
          </a:p>
        </p:txBody>
      </p:sp>
      <p:pic>
        <p:nvPicPr>
          <p:cNvPr id="5" name="Obrázek 7" descr="BUT_color_RGB_EN.png">
            <a:extLst>
              <a:ext uri="{FF2B5EF4-FFF2-40B4-BE49-F238E27FC236}">
                <a16:creationId xmlns:a16="http://schemas.microsoft.com/office/drawing/2014/main" id="{CF569CF5-0694-F0BE-9BA9-323E1A7BD1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68112"/>
          <a:stretch>
            <a:fillRect/>
          </a:stretch>
        </p:blipFill>
        <p:spPr>
          <a:xfrm>
            <a:off x="11234531" y="119269"/>
            <a:ext cx="845024" cy="8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1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29F69-F0F1-C547-4C7A-2B5256C2A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FF202-ECAE-D9FF-9B85-0703BC8D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modely spolupráce voš a VŠ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B9F3A-15D3-1BF5-86AD-F8BAB80A2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336"/>
            <a:ext cx="10979727" cy="4921539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cs-CZ" noProof="1"/>
              <a:t>krátké formy vzdělávání </a:t>
            </a:r>
          </a:p>
          <a:p>
            <a:pPr>
              <a:spcAft>
                <a:spcPts val="1000"/>
              </a:spcAft>
            </a:pPr>
            <a:r>
              <a:rPr lang="cs-CZ" noProof="1"/>
              <a:t>nástavbové vzdělávání – dva směry?</a:t>
            </a:r>
          </a:p>
          <a:p>
            <a:pPr marL="400050" indent="-217488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profesní příprava</a:t>
            </a:r>
          </a:p>
          <a:p>
            <a:pPr marL="400050" indent="-217488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dilatační – přípravné a profesně-orientační</a:t>
            </a:r>
          </a:p>
          <a:p>
            <a:r>
              <a:rPr lang="cs-CZ" noProof="1"/>
              <a:t>bakalářská studia – </a:t>
            </a:r>
          </a:p>
          <a:p>
            <a:pPr marL="490538" indent="-307975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pro VŠ nepřijatelná samostatná penetrace voš do Bc studií s jakýmikoliv přívlastky!</a:t>
            </a:r>
          </a:p>
          <a:p>
            <a:pPr marL="490538" indent="-307975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důvody jsou v principu, dostatečné kapacitě VŠ a demografii</a:t>
            </a:r>
          </a:p>
          <a:p>
            <a:pPr marL="182563" indent="0">
              <a:spcBef>
                <a:spcPts val="0"/>
              </a:spcBef>
              <a:buNone/>
            </a:pPr>
            <a:r>
              <a:rPr lang="cs-CZ" noProof="1">
                <a:solidFill>
                  <a:srgbClr val="FF0000"/>
                </a:solidFill>
              </a:rPr>
              <a:t>ALE </a:t>
            </a:r>
          </a:p>
          <a:p>
            <a:pPr marL="490538" indent="-307975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možná symbióza a spolupráce</a:t>
            </a:r>
          </a:p>
          <a:p>
            <a:pPr marL="490538" indent="-307975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cs-CZ" noProof="1"/>
          </a:p>
          <a:p>
            <a:pPr marL="457200" lvl="1" indent="0">
              <a:buNone/>
            </a:pPr>
            <a:endParaRPr lang="cs-CZ" noProof="1"/>
          </a:p>
          <a:p>
            <a:pPr marL="182562" indent="0">
              <a:spcBef>
                <a:spcPts val="0"/>
              </a:spcBef>
              <a:buNone/>
            </a:pPr>
            <a:endParaRPr lang="cs-CZ" noProof="1"/>
          </a:p>
        </p:txBody>
      </p:sp>
      <p:pic>
        <p:nvPicPr>
          <p:cNvPr id="5" name="Obrázek 7" descr="BUT_color_RGB_EN.png">
            <a:extLst>
              <a:ext uri="{FF2B5EF4-FFF2-40B4-BE49-F238E27FC236}">
                <a16:creationId xmlns:a16="http://schemas.microsoft.com/office/drawing/2014/main" id="{30BAF856-05F4-0CE4-E5B2-3B24A61E2BD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68112"/>
          <a:stretch>
            <a:fillRect/>
          </a:stretch>
        </p:blipFill>
        <p:spPr>
          <a:xfrm>
            <a:off x="11234531" y="119269"/>
            <a:ext cx="845024" cy="8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35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8223C-2C4D-0684-35D9-EECDC7EF2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3130B-63D5-CD23-FBEB-7911926D0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možná symbioza VOŠ a VŠ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EDF70-8E81-E851-70B0-75ADF56AB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336"/>
            <a:ext cx="11187545" cy="4921539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cs-CZ" noProof="1"/>
              <a:t>smluvní vztah vázaný na akreditaci voš (vzdělávacího programu) vysokou školou</a:t>
            </a:r>
          </a:p>
          <a:p>
            <a:pPr>
              <a:spcAft>
                <a:spcPts val="1000"/>
              </a:spcAft>
            </a:pPr>
            <a:r>
              <a:rPr lang="cs-CZ" noProof="1"/>
              <a:t>příprava na vysokoškolské studium </a:t>
            </a:r>
          </a:p>
          <a:p>
            <a:pPr marL="400050" indent="-217488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profesní příprava</a:t>
            </a:r>
          </a:p>
          <a:p>
            <a:pPr marL="400050" indent="-217488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dilatační – přípravné a profesně-orientační </a:t>
            </a:r>
          </a:p>
          <a:p>
            <a:pPr marL="182562" indent="0">
              <a:spcBef>
                <a:spcPts val="0"/>
              </a:spcBef>
              <a:buNone/>
            </a:pPr>
            <a:r>
              <a:rPr lang="cs-CZ" noProof="1"/>
              <a:t>    všeobecný profil – </a:t>
            </a:r>
            <a:r>
              <a:rPr lang="cs-CZ" noProof="1">
                <a:solidFill>
                  <a:schemeClr val="bg1">
                    <a:lumMod val="50000"/>
                  </a:schemeClr>
                </a:solidFill>
              </a:rPr>
              <a:t>zejm. matematika, fyzika, chemie </a:t>
            </a:r>
            <a:r>
              <a:rPr lang="cs-CZ" noProof="1"/>
              <a:t>či        </a:t>
            </a:r>
          </a:p>
          <a:p>
            <a:pPr marL="182562" indent="0">
              <a:spcBef>
                <a:spcPts val="0"/>
              </a:spcBef>
              <a:buNone/>
            </a:pPr>
            <a:r>
              <a:rPr lang="cs-CZ" noProof="1"/>
              <a:t>    polytechnický profil</a:t>
            </a:r>
          </a:p>
          <a:p>
            <a:pPr>
              <a:spcAft>
                <a:spcPts val="1000"/>
              </a:spcAft>
            </a:pPr>
            <a:r>
              <a:rPr lang="cs-CZ" noProof="1"/>
              <a:t>v případě napojení a prostupnost voš → VŠ</a:t>
            </a:r>
          </a:p>
          <a:p>
            <a:pPr marL="400050" indent="-217488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sz="2800" noProof="1"/>
              <a:t> akreditace vzdělávacího programu a sladění předmětové skladby </a:t>
            </a:r>
          </a:p>
          <a:p>
            <a:pPr marL="400050" indent="-217488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cs-CZ" noProof="1"/>
              <a:t> </a:t>
            </a:r>
            <a:r>
              <a:rPr lang="cs-CZ" sz="2800" noProof="1"/>
              <a:t>možnost uznání kreditů-předmětů či části studia (např. až 1-2 roky)</a:t>
            </a:r>
          </a:p>
          <a:p>
            <a:pPr marL="639762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noProof="1"/>
              <a:t> </a:t>
            </a:r>
          </a:p>
          <a:p>
            <a:pPr marL="457200" lvl="1" indent="0">
              <a:buNone/>
            </a:pPr>
            <a:endParaRPr lang="cs-CZ" noProof="1"/>
          </a:p>
          <a:p>
            <a:pPr marL="182562" indent="0">
              <a:spcBef>
                <a:spcPts val="0"/>
              </a:spcBef>
              <a:buNone/>
            </a:pPr>
            <a:endParaRPr lang="cs-CZ" noProof="1"/>
          </a:p>
        </p:txBody>
      </p:sp>
      <p:pic>
        <p:nvPicPr>
          <p:cNvPr id="4" name="Obrázek 7" descr="BUT_color_RGB_EN.png">
            <a:extLst>
              <a:ext uri="{FF2B5EF4-FFF2-40B4-BE49-F238E27FC236}">
                <a16:creationId xmlns:a16="http://schemas.microsoft.com/office/drawing/2014/main" id="{DC06144D-60FA-4CFB-3A50-BD43EAD413E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68112"/>
          <a:stretch>
            <a:fillRect/>
          </a:stretch>
        </p:blipFill>
        <p:spPr>
          <a:xfrm>
            <a:off x="11234531" y="119269"/>
            <a:ext cx="845024" cy="8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72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AC277-BECA-72A2-3B0E-5DAE7287D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391952"/>
            <a:ext cx="10515600" cy="1703656"/>
          </a:xfrm>
        </p:spPr>
        <p:txBody>
          <a:bodyPr>
            <a:noAutofit/>
          </a:bodyPr>
          <a:lstStyle/>
          <a:p>
            <a:pPr>
              <a:lnSpc>
                <a:spcPts val="4400"/>
              </a:lnSpc>
            </a:pPr>
            <a:r>
              <a:rPr lang="cs-CZ" noProof="1"/>
              <a:t>trendy vysokoškolských studií pro 21. století</a:t>
            </a:r>
            <a:br>
              <a:rPr lang="cs-CZ" noProof="1"/>
            </a:br>
            <a:br>
              <a:rPr lang="cs-CZ" noProof="1"/>
            </a:br>
            <a:endParaRPr lang="cs-CZ" noProof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642A7-BC08-CC13-CE0B-378CA45942B4}"/>
              </a:ext>
            </a:extLst>
          </p:cNvPr>
          <p:cNvSpPr txBox="1"/>
          <p:nvPr/>
        </p:nvSpPr>
        <p:spPr>
          <a:xfrm>
            <a:off x="4872933" y="1208314"/>
            <a:ext cx="5720902" cy="5228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cs-CZ" sz="2000" noProof="1"/>
              <a:t>       </a:t>
            </a:r>
          </a:p>
          <a:p>
            <a:pPr>
              <a:lnSpc>
                <a:spcPts val="2000"/>
              </a:lnSpc>
            </a:pPr>
            <a:endParaRPr lang="cs-CZ" sz="2000" noProof="1"/>
          </a:p>
          <a:p>
            <a:pPr marL="231775" indent="-231775">
              <a:lnSpc>
                <a:spcPts val="2000"/>
              </a:lnSpc>
              <a:buFont typeface="Arial" panose="020B0604020202020204" pitchFamily="34" charset="0"/>
              <a:buChar char="•"/>
              <a:tabLst>
                <a:tab pos="220663" algn="l"/>
              </a:tabLst>
            </a:pPr>
            <a:r>
              <a:rPr lang="cs-CZ" sz="2000" noProof="1"/>
              <a:t>modely profilu absolventa </a:t>
            </a:r>
          </a:p>
          <a:p>
            <a:pPr>
              <a:lnSpc>
                <a:spcPts val="2000"/>
              </a:lnSpc>
              <a:tabLst>
                <a:tab pos="220663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 specialista, integrátor, inovátor,  </a:t>
            </a:r>
          </a:p>
          <a:p>
            <a:pPr>
              <a:lnSpc>
                <a:spcPts val="2000"/>
              </a:lnSpc>
              <a:tabLst>
                <a:tab pos="220663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 facilitátor</a:t>
            </a:r>
          </a:p>
          <a:p>
            <a:pPr marL="231775" indent="-231775">
              <a:lnSpc>
                <a:spcPts val="2000"/>
              </a:lnSpc>
              <a:buFont typeface="Arial" panose="020B0604020202020204" pitchFamily="34" charset="0"/>
              <a:buChar char="•"/>
              <a:tabLst>
                <a:tab pos="220663" algn="l"/>
              </a:tabLst>
            </a:pPr>
            <a:r>
              <a:rPr lang="cs-CZ" sz="2000" noProof="1"/>
              <a:t>obecnost </a:t>
            </a:r>
            <a:r>
              <a:rPr lang="cs-CZ" sz="2000" noProof="1">
                <a:solidFill>
                  <a:srgbClr val="FF0000"/>
                </a:solidFill>
              </a:rPr>
              <a:t>&amp;</a:t>
            </a:r>
            <a:r>
              <a:rPr lang="cs-CZ" sz="2000" noProof="1"/>
              <a:t> specializace?</a:t>
            </a:r>
            <a:endParaRPr lang="cs-CZ" sz="2000" i="1" noProof="1">
              <a:solidFill>
                <a:schemeClr val="bg1">
                  <a:lumMod val="65000"/>
                </a:schemeClr>
              </a:solidFill>
            </a:endParaRPr>
          </a:p>
          <a:p>
            <a:pPr marL="231775" indent="-231775">
              <a:lnSpc>
                <a:spcPts val="2000"/>
              </a:lnSpc>
              <a:tabLst>
                <a:tab pos="220663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&lt; 50 % absolventů končí </a:t>
            </a:r>
          </a:p>
          <a:p>
            <a:pPr marL="231775" indent="-231775">
              <a:lnSpc>
                <a:spcPts val="2000"/>
              </a:lnSpc>
              <a:tabLst>
                <a:tab pos="220663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ve specializaci, kterou absolvovali</a:t>
            </a:r>
          </a:p>
          <a:p>
            <a:pPr marL="231775" indent="-231775">
              <a:lnSpc>
                <a:spcPts val="2000"/>
              </a:lnSpc>
              <a:buFont typeface="Arial" panose="020B0604020202020204" pitchFamily="34" charset="0"/>
              <a:buChar char="•"/>
              <a:tabLst>
                <a:tab pos="220663" algn="l"/>
              </a:tabLst>
            </a:pPr>
            <a:r>
              <a:rPr lang="cs-CZ" sz="2000" noProof="1"/>
              <a:t>šíře znalostí </a:t>
            </a:r>
            <a:r>
              <a:rPr lang="cs-CZ" sz="2000" noProof="1">
                <a:solidFill>
                  <a:srgbClr val="FF0000"/>
                </a:solidFill>
              </a:rPr>
              <a:t>&amp;</a:t>
            </a:r>
            <a:r>
              <a:rPr lang="cs-CZ" sz="2000" noProof="1"/>
              <a:t> hloubka odbornosti  </a:t>
            </a:r>
          </a:p>
          <a:p>
            <a:pPr marL="231775" indent="-231775">
              <a:lnSpc>
                <a:spcPts val="2000"/>
              </a:lnSpc>
              <a:tabLst>
                <a:tab pos="220663" algn="l"/>
              </a:tabLst>
            </a:pPr>
            <a:r>
              <a:rPr lang="cs-CZ" sz="2000" noProof="1">
                <a:solidFill>
                  <a:srgbClr val="0070C0"/>
                </a:solidFill>
              </a:rPr>
              <a:t>    T profil </a:t>
            </a:r>
            <a:r>
              <a:rPr lang="cs-CZ" noProof="1">
                <a:solidFill>
                  <a:schemeClr val="bg1">
                    <a:lumMod val="65000"/>
                  </a:schemeClr>
                </a:solidFill>
              </a:rPr>
              <a:t>(David Gest 1991) </a:t>
            </a:r>
            <a:endParaRPr lang="cs-CZ" sz="2000" noProof="1">
              <a:solidFill>
                <a:schemeClr val="bg1">
                  <a:lumMod val="65000"/>
                </a:schemeClr>
              </a:solidFill>
            </a:endParaRPr>
          </a:p>
          <a:p>
            <a:pPr marL="231775" indent="-231775">
              <a:lnSpc>
                <a:spcPts val="2000"/>
              </a:lnSpc>
              <a:buFont typeface="Arial" panose="020B0604020202020204" pitchFamily="34" charset="0"/>
              <a:buChar char="•"/>
              <a:tabLst>
                <a:tab pos="220663" algn="l"/>
              </a:tabLst>
            </a:pPr>
            <a:r>
              <a:rPr lang="cs-CZ" sz="2000" noProof="1"/>
              <a:t>inter </a:t>
            </a:r>
            <a:r>
              <a:rPr lang="cs-CZ" sz="2000" noProof="1">
                <a:solidFill>
                  <a:srgbClr val="FF0000"/>
                </a:solidFill>
              </a:rPr>
              <a:t>&amp;</a:t>
            </a:r>
            <a:r>
              <a:rPr lang="cs-CZ" sz="2000" noProof="1"/>
              <a:t> multidisciplinarita</a:t>
            </a:r>
          </a:p>
          <a:p>
            <a:pPr marL="231775" indent="-231775">
              <a:lnSpc>
                <a:spcPts val="2000"/>
              </a:lnSpc>
              <a:buFont typeface="Arial" panose="020B0604020202020204" pitchFamily="34" charset="0"/>
              <a:buChar char="•"/>
              <a:tabLst>
                <a:tab pos="220663" algn="l"/>
              </a:tabLst>
            </a:pPr>
            <a:r>
              <a:rPr lang="cs-CZ" sz="2000" noProof="1"/>
              <a:t>orientace na znalosti </a:t>
            </a:r>
            <a:r>
              <a:rPr lang="cs-CZ" sz="2000" noProof="1">
                <a:solidFill>
                  <a:srgbClr val="FF0000"/>
                </a:solidFill>
              </a:rPr>
              <a:t>vs.</a:t>
            </a:r>
            <a:r>
              <a:rPr lang="cs-CZ" sz="2000" noProof="1"/>
              <a:t> myšlení</a:t>
            </a:r>
          </a:p>
          <a:p>
            <a:pPr marL="231775" indent="-231775">
              <a:lnSpc>
                <a:spcPts val="2000"/>
              </a:lnSpc>
              <a:buFont typeface="Arial" panose="020B0604020202020204" pitchFamily="34" charset="0"/>
              <a:buChar char="•"/>
              <a:tabLst>
                <a:tab pos="220663" algn="l"/>
              </a:tabLst>
            </a:pPr>
            <a:r>
              <a:rPr lang="cs-CZ" sz="2000" noProof="1"/>
              <a:t>odborné </a:t>
            </a:r>
            <a:r>
              <a:rPr lang="cs-CZ" sz="2000" noProof="1">
                <a:solidFill>
                  <a:srgbClr val="FF0000"/>
                </a:solidFill>
              </a:rPr>
              <a:t>&amp;</a:t>
            </a:r>
            <a:r>
              <a:rPr lang="cs-CZ" sz="2000" noProof="1"/>
              <a:t> přenositelné kompetence</a:t>
            </a:r>
          </a:p>
          <a:p>
            <a:pPr marL="231775" indent="-231775">
              <a:lnSpc>
                <a:spcPts val="2000"/>
              </a:lnSpc>
              <a:tabLst>
                <a:tab pos="263525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 kritické a analytické myšlení, </a:t>
            </a:r>
          </a:p>
          <a:p>
            <a:pPr marL="231775" indent="-231775">
              <a:lnSpc>
                <a:spcPts val="2000"/>
              </a:lnSpc>
              <a:tabLst>
                <a:tab pos="263525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 tvořivost, představivost, </a:t>
            </a:r>
          </a:p>
          <a:p>
            <a:pPr marL="231775" indent="-231775">
              <a:lnSpc>
                <a:spcPts val="2000"/>
              </a:lnSpc>
              <a:tabLst>
                <a:tab pos="263525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 problem solving, teamwork, </a:t>
            </a:r>
          </a:p>
          <a:p>
            <a:pPr marL="231775" indent="-231775">
              <a:lnSpc>
                <a:spcPts val="2000"/>
              </a:lnSpc>
              <a:tabLst>
                <a:tab pos="263525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 project management,    </a:t>
            </a:r>
          </a:p>
          <a:p>
            <a:pPr marL="231775" indent="-231775">
              <a:lnSpc>
                <a:spcPts val="2000"/>
              </a:lnSpc>
              <a:tabLst>
                <a:tab pos="263525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 systémové myšlení, </a:t>
            </a:r>
          </a:p>
          <a:p>
            <a:pPr marL="231775" indent="-231775">
              <a:lnSpc>
                <a:spcPts val="2000"/>
              </a:lnSpc>
              <a:tabLst>
                <a:tab pos="263525" algn="l"/>
              </a:tabLst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    podnikatelské  myšlení</a:t>
            </a:r>
          </a:p>
          <a:p>
            <a:pPr marL="231775" indent="-231775">
              <a:lnSpc>
                <a:spcPts val="2000"/>
              </a:lnSpc>
            </a:pPr>
            <a:r>
              <a:rPr lang="cs-CZ" sz="2000" i="1" noProof="1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cs-CZ" sz="2000" noProof="1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1C4B45-3A61-4CB9-F9CC-88EF0E514C92}"/>
              </a:ext>
            </a:extLst>
          </p:cNvPr>
          <p:cNvGrpSpPr/>
          <p:nvPr/>
        </p:nvGrpSpPr>
        <p:grpSpPr>
          <a:xfrm>
            <a:off x="8978770" y="2040496"/>
            <a:ext cx="2862158" cy="3817066"/>
            <a:chOff x="154155" y="2225456"/>
            <a:chExt cx="2284516" cy="3046706"/>
          </a:xfrm>
        </p:grpSpPr>
        <p:sp>
          <p:nvSpPr>
            <p:cNvPr id="10" name="Process 9">
              <a:extLst>
                <a:ext uri="{FF2B5EF4-FFF2-40B4-BE49-F238E27FC236}">
                  <a16:creationId xmlns:a16="http://schemas.microsoft.com/office/drawing/2014/main" id="{1910FD76-B893-68C5-89F6-7433D1DBDCA7}"/>
                </a:ext>
              </a:extLst>
            </p:cNvPr>
            <p:cNvSpPr/>
            <p:nvPr/>
          </p:nvSpPr>
          <p:spPr>
            <a:xfrm>
              <a:off x="154155" y="2225456"/>
              <a:ext cx="2284516" cy="355738"/>
            </a:xfrm>
            <a:prstGeom prst="flowChartProcess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Z"/>
            </a:p>
          </p:txBody>
        </p:sp>
        <p:sp>
          <p:nvSpPr>
            <p:cNvPr id="11" name="Process 10">
              <a:extLst>
                <a:ext uri="{FF2B5EF4-FFF2-40B4-BE49-F238E27FC236}">
                  <a16:creationId xmlns:a16="http://schemas.microsoft.com/office/drawing/2014/main" id="{583BE48B-EAD6-EF59-1462-BDDEB367A9C1}"/>
                </a:ext>
              </a:extLst>
            </p:cNvPr>
            <p:cNvSpPr/>
            <p:nvPr/>
          </p:nvSpPr>
          <p:spPr>
            <a:xfrm rot="16200000">
              <a:off x="-70438" y="3678088"/>
              <a:ext cx="2832410" cy="355738"/>
            </a:xfrm>
            <a:prstGeom prst="flowChartProcess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Z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5E8BB2-D051-FBCE-3375-A7757A7E044B}"/>
                </a:ext>
              </a:extLst>
            </p:cNvPr>
            <p:cNvSpPr txBox="1"/>
            <p:nvPr/>
          </p:nvSpPr>
          <p:spPr>
            <a:xfrm>
              <a:off x="740966" y="2278330"/>
              <a:ext cx="1272016" cy="273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cs-CZ" sz="2000" noProof="1">
                  <a:solidFill>
                    <a:schemeClr val="bg1"/>
                  </a:solidFill>
                </a:rPr>
                <a:t>šíře znalostí</a:t>
              </a:r>
              <a:endParaRPr lang="cs-CZ" sz="2000" i="1" noProof="1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703AD0E-1A3A-A587-8FE7-D24B628F969C}"/>
                </a:ext>
              </a:extLst>
            </p:cNvPr>
            <p:cNvSpPr txBox="1"/>
            <p:nvPr/>
          </p:nvSpPr>
          <p:spPr>
            <a:xfrm rot="16200000">
              <a:off x="345630" y="3699814"/>
              <a:ext cx="2032951" cy="273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cs-CZ" sz="2000" noProof="1">
                  <a:solidFill>
                    <a:schemeClr val="bg1"/>
                  </a:solidFill>
                </a:rPr>
                <a:t>hloubka odbornosti</a:t>
              </a:r>
              <a:endParaRPr lang="cs-CZ" sz="2000" i="1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ECBD34E-918A-250C-5E5F-27FF5510ABF4}"/>
              </a:ext>
            </a:extLst>
          </p:cNvPr>
          <p:cNvGrpSpPr/>
          <p:nvPr/>
        </p:nvGrpSpPr>
        <p:grpSpPr>
          <a:xfrm>
            <a:off x="-849809" y="202113"/>
            <a:ext cx="7407837" cy="7397721"/>
            <a:chOff x="3941450" y="1004282"/>
            <a:chExt cx="7407837" cy="739772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55F7FA3-0C23-1F17-2FFD-1D54CD68D911}"/>
                </a:ext>
              </a:extLst>
            </p:cNvPr>
            <p:cNvGrpSpPr/>
            <p:nvPr/>
          </p:nvGrpSpPr>
          <p:grpSpPr>
            <a:xfrm>
              <a:off x="3941450" y="1004282"/>
              <a:ext cx="7407837" cy="7397721"/>
              <a:chOff x="3941450" y="1004282"/>
              <a:chExt cx="7407837" cy="739772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F9702D8-D8B8-034C-1920-3DD99C212EFC}"/>
                  </a:ext>
                </a:extLst>
              </p:cNvPr>
              <p:cNvGrpSpPr/>
              <p:nvPr/>
            </p:nvGrpSpPr>
            <p:grpSpPr>
              <a:xfrm>
                <a:off x="3941450" y="1004282"/>
                <a:ext cx="7407837" cy="7397721"/>
                <a:chOff x="3941450" y="1004282"/>
                <a:chExt cx="7407837" cy="7397721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98188B24-F2FD-D83C-C1EA-89D1B6C119BE}"/>
                    </a:ext>
                  </a:extLst>
                </p:cNvPr>
                <p:cNvGrpSpPr/>
                <p:nvPr/>
              </p:nvGrpSpPr>
              <p:grpSpPr>
                <a:xfrm>
                  <a:off x="3941450" y="1004282"/>
                  <a:ext cx="7407837" cy="7397721"/>
                  <a:chOff x="1055088" y="-762102"/>
                  <a:chExt cx="7407837" cy="7397721"/>
                </a:xfrm>
              </p:grpSpPr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300F16F2-F97E-231B-62CF-549E1252868F}"/>
                      </a:ext>
                    </a:extLst>
                  </p:cNvPr>
                  <p:cNvSpPr txBox="1"/>
                  <p:nvPr/>
                </p:nvSpPr>
                <p:spPr>
                  <a:xfrm>
                    <a:off x="3841213" y="989348"/>
                    <a:ext cx="1936750" cy="2767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ts val="1400"/>
                      </a:lnSpc>
                    </a:pPr>
                    <a:r>
                      <a:rPr lang="cs-CZ" sz="1400" b="1" noProof="1">
                        <a:solidFill>
                          <a:srgbClr val="FFC000"/>
                        </a:solidFill>
                      </a:rPr>
                      <a:t>facilitátor</a:t>
                    </a:r>
                    <a:endParaRPr lang="en-CZ" sz="1400" b="1" noProof="1">
                      <a:solidFill>
                        <a:srgbClr val="FFC000"/>
                      </a:solidFill>
                    </a:endParaRPr>
                  </a:p>
                </p:txBody>
              </p:sp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A5E80B3D-4A32-772E-306A-DAFD93E4730A}"/>
                      </a:ext>
                    </a:extLst>
                  </p:cNvPr>
                  <p:cNvGrpSpPr/>
                  <p:nvPr/>
                </p:nvGrpSpPr>
                <p:grpSpPr>
                  <a:xfrm>
                    <a:off x="1055088" y="-762102"/>
                    <a:ext cx="7407837" cy="7397721"/>
                    <a:chOff x="1055088" y="-762102"/>
                    <a:chExt cx="7407837" cy="7397721"/>
                  </a:xfrm>
                </p:grpSpPr>
                <p:grpSp>
                  <p:nvGrpSpPr>
                    <p:cNvPr id="41" name="Group 40">
                      <a:extLst>
                        <a:ext uri="{FF2B5EF4-FFF2-40B4-BE49-F238E27FC236}">
                          <a16:creationId xmlns:a16="http://schemas.microsoft.com/office/drawing/2014/main" id="{208EDC05-3E67-6B52-21AE-0AD41B5224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06423" y="1395102"/>
                      <a:ext cx="3131557" cy="3131557"/>
                      <a:chOff x="2964376" y="243139"/>
                      <a:chExt cx="3131557" cy="3131557"/>
                    </a:xfrm>
                  </p:grpSpPr>
                  <p:sp>
                    <p:nvSpPr>
                      <p:cNvPr id="55" name="Oval 54">
                        <a:extLst>
                          <a:ext uri="{FF2B5EF4-FFF2-40B4-BE49-F238E27FC236}">
                            <a16:creationId xmlns:a16="http://schemas.microsoft.com/office/drawing/2014/main" id="{62BF2F8F-B6A4-E283-FE49-7EC7B347CD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86789" y="871538"/>
                        <a:ext cx="1873250" cy="1873250"/>
                      </a:xfrm>
                      <a:prstGeom prst="ellipse">
                        <a:avLst/>
                      </a:prstGeom>
                      <a:noFill/>
                      <a:ln w="38100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Z"/>
                      </a:p>
                    </p:txBody>
                  </p: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8295B72A-A5BB-6F74-E5E2-9608D397C1F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93219" y="872113"/>
                        <a:ext cx="1873250" cy="1873250"/>
                      </a:xfrm>
                      <a:prstGeom prst="ellipse">
                        <a:avLst/>
                      </a:prstGeom>
                      <a:noFill/>
                      <a:ln w="38100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Z"/>
                      </a:p>
                    </p:txBody>
                  </p:sp>
                  <p:sp>
                    <p:nvSpPr>
                      <p:cNvPr id="57" name="Oval 56">
                        <a:extLst>
                          <a:ext uri="{FF2B5EF4-FFF2-40B4-BE49-F238E27FC236}">
                            <a16:creationId xmlns:a16="http://schemas.microsoft.com/office/drawing/2014/main" id="{CC41DB21-CAF4-8A9D-5B3C-B8BB9B98AE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23472" y="1399604"/>
                        <a:ext cx="1873250" cy="1873250"/>
                      </a:xfrm>
                      <a:prstGeom prst="ellipse">
                        <a:avLst/>
                      </a:prstGeom>
                      <a:noFill/>
                      <a:ln w="38100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Z"/>
                      </a:p>
                    </p:txBody>
                  </p:sp>
                  <p:sp>
                    <p:nvSpPr>
                      <p:cNvPr id="58" name="Oval 57">
                        <a:extLst>
                          <a:ext uri="{FF2B5EF4-FFF2-40B4-BE49-F238E27FC236}">
                            <a16:creationId xmlns:a16="http://schemas.microsoft.com/office/drawing/2014/main" id="{0EDA5379-AFBD-4A4A-F5C4-693835D5E5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64376" y="243139"/>
                        <a:ext cx="3131557" cy="3131557"/>
                      </a:xfrm>
                      <a:prstGeom prst="ellipse">
                        <a:avLst/>
                      </a:prstGeom>
                      <a:noFill/>
                      <a:ln w="38100">
                        <a:solidFill>
                          <a:schemeClr val="bg1">
                            <a:lumMod val="6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Z" dirty="0"/>
                      </a:p>
                    </p:txBody>
                  </p:sp>
                </p:grpSp>
                <p:grpSp>
                  <p:nvGrpSpPr>
                    <p:cNvPr id="42" name="Group 41">
                      <a:extLst>
                        <a:ext uri="{FF2B5EF4-FFF2-40B4-BE49-F238E27FC236}">
                          <a16:creationId xmlns:a16="http://schemas.microsoft.com/office/drawing/2014/main" id="{74DD8AE2-368F-E179-D3E4-96DC0823C8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55088" y="-762102"/>
                      <a:ext cx="7407837" cy="7397721"/>
                      <a:chOff x="1055088" y="-762102"/>
                      <a:chExt cx="7407837" cy="7397721"/>
                    </a:xfrm>
                  </p:grpSpPr>
                  <p:grpSp>
                    <p:nvGrpSpPr>
                      <p:cNvPr id="43" name="Group 42">
                        <a:extLst>
                          <a:ext uri="{FF2B5EF4-FFF2-40B4-BE49-F238E27FC236}">
                            <a16:creationId xmlns:a16="http://schemas.microsoft.com/office/drawing/2014/main" id="{2F96F45B-A09F-4149-6A73-E69EBB08132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55088" y="-762102"/>
                        <a:ext cx="7407837" cy="7397721"/>
                        <a:chOff x="1055088" y="-762102"/>
                        <a:chExt cx="7407837" cy="7397721"/>
                      </a:xfrm>
                    </p:grpSpPr>
                    <p:grpSp>
                      <p:nvGrpSpPr>
                        <p:cNvPr id="45" name="Group 44">
                          <a:extLst>
                            <a:ext uri="{FF2B5EF4-FFF2-40B4-BE49-F238E27FC236}">
                              <a16:creationId xmlns:a16="http://schemas.microsoft.com/office/drawing/2014/main" id="{5BDD37E0-08A6-83CB-B4AF-59788382424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55088" y="-762102"/>
                          <a:ext cx="7407837" cy="7397721"/>
                          <a:chOff x="1055088" y="-762102"/>
                          <a:chExt cx="7407837" cy="7397721"/>
                        </a:xfrm>
                      </p:grpSpPr>
                      <p:grpSp>
                        <p:nvGrpSpPr>
                          <p:cNvPr id="47" name="Group 46">
                            <a:extLst>
                              <a:ext uri="{FF2B5EF4-FFF2-40B4-BE49-F238E27FC236}">
                                <a16:creationId xmlns:a16="http://schemas.microsoft.com/office/drawing/2014/main" id="{DBFA418E-CCEE-9E3C-2E47-76137210EFB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897233" y="2002345"/>
                            <a:ext cx="3775726" cy="3049452"/>
                            <a:chOff x="-735097" y="-1632040"/>
                            <a:chExt cx="3775726" cy="3049452"/>
                          </a:xfrm>
                        </p:grpSpPr>
                        <p:sp>
                          <p:nvSpPr>
                            <p:cNvPr id="52" name="TextBox 51">
                              <a:extLst>
                                <a:ext uri="{FF2B5EF4-FFF2-40B4-BE49-F238E27FC236}">
                                  <a16:creationId xmlns:a16="http://schemas.microsoft.com/office/drawing/2014/main" id="{B6874164-701B-DEE2-73C1-834AC249FEF2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16200000">
                              <a:off x="-1565101" y="-753145"/>
                              <a:ext cx="1936750" cy="27674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</p:spPr>
                          <p:txBody>
                            <a:bodyPr wrap="square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ts val="1400"/>
                                </a:lnSpc>
                              </a:pPr>
                              <a:r>
                                <a:rPr lang="cs-CZ" sz="1400" b="1" noProof="1">
                                  <a:solidFill>
                                    <a:srgbClr val="FF0000"/>
                                  </a:solidFill>
                                </a:rPr>
                                <a:t>integrátor</a:t>
                              </a:r>
                              <a:endParaRPr lang="en-CZ" sz="1400" b="1" noProof="1">
                                <a:solidFill>
                                  <a:srgbClr val="FF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53" name="TextBox 52">
                              <a:extLst>
                                <a:ext uri="{FF2B5EF4-FFF2-40B4-BE49-F238E27FC236}">
                                  <a16:creationId xmlns:a16="http://schemas.microsoft.com/office/drawing/2014/main" id="{A4026286-3404-CE54-0153-CC240F6D6C68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 rot="5400000">
                              <a:off x="1933883" y="-802036"/>
                              <a:ext cx="1936750" cy="27674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</p:spPr>
                          <p:txBody>
                            <a:bodyPr wrap="square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ts val="1400"/>
                                </a:lnSpc>
                              </a:pPr>
                              <a:r>
                                <a:rPr lang="cs-CZ" sz="1400" b="1" noProof="1">
                                  <a:solidFill>
                                    <a:srgbClr val="0070C0"/>
                                  </a:solidFill>
                                </a:rPr>
                                <a:t>inovátor</a:t>
                              </a:r>
                              <a:endParaRPr lang="en-CZ" sz="1400" b="1" noProof="1">
                                <a:solidFill>
                                  <a:srgbClr val="0070C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54" name="TextBox 53">
                              <a:extLst>
                                <a:ext uri="{FF2B5EF4-FFF2-40B4-BE49-F238E27FC236}">
                                  <a16:creationId xmlns:a16="http://schemas.microsoft.com/office/drawing/2014/main" id="{B32EBA17-E60D-634D-A8AC-51E053825F0F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06326" y="1140670"/>
                              <a:ext cx="1936750" cy="27674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</p:spPr>
                          <p:txBody>
                            <a:bodyPr wrap="square">
                              <a:spAutoFit/>
                            </a:bodyPr>
                            <a:lstStyle/>
                            <a:p>
                              <a:pPr algn="ctr">
                                <a:lnSpc>
                                  <a:spcPts val="1400"/>
                                </a:lnSpc>
                              </a:pPr>
                              <a:r>
                                <a:rPr lang="cs-CZ" sz="1400" b="1" noProof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</a:rPr>
                                <a:t>specialista</a:t>
                              </a:r>
                              <a:endParaRPr lang="en-CZ" sz="1400" b="1" noProof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8" name="Arc 47">
                            <a:extLst>
                              <a:ext uri="{FF2B5EF4-FFF2-40B4-BE49-F238E27FC236}">
                                <a16:creationId xmlns:a16="http://schemas.microsoft.com/office/drawing/2014/main" id="{79EBA496-FD2B-EB7B-019F-C7F04040AFA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55088" y="1056488"/>
                            <a:ext cx="3867977" cy="3867977"/>
                          </a:xfrm>
                          <a:prstGeom prst="arc">
                            <a:avLst>
                              <a:gd name="adj1" fmla="val 15987674"/>
                              <a:gd name="adj2" fmla="val 5609402"/>
                            </a:avLst>
                          </a:prstGeom>
                          <a:ln w="38100" cap="rnd">
                            <a:solidFill>
                              <a:srgbClr val="FF0000"/>
                            </a:solidFill>
                            <a:round/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Z" dirty="0"/>
                          </a:p>
                        </p:txBody>
                      </p:sp>
                      <p:sp>
                        <p:nvSpPr>
                          <p:cNvPr id="49" name="Arc 48">
                            <a:extLst>
                              <a:ext uri="{FF2B5EF4-FFF2-40B4-BE49-F238E27FC236}">
                                <a16:creationId xmlns:a16="http://schemas.microsoft.com/office/drawing/2014/main" id="{4C8479C4-EE4E-CBC7-F9E8-CEE1C097CA9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H="1">
                            <a:off x="4594948" y="1052855"/>
                            <a:ext cx="3867977" cy="3867977"/>
                          </a:xfrm>
                          <a:prstGeom prst="arc">
                            <a:avLst>
                              <a:gd name="adj1" fmla="val 15858154"/>
                              <a:gd name="adj2" fmla="val 5692226"/>
                            </a:avLst>
                          </a:prstGeom>
                          <a:ln w="38100" cap="rnd">
                            <a:solidFill>
                              <a:srgbClr val="0070C0"/>
                            </a:solidFill>
                            <a:round/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Z"/>
                          </a:p>
                        </p:txBody>
                      </p:sp>
                      <p:sp>
                        <p:nvSpPr>
                          <p:cNvPr id="50" name="Arc 49">
                            <a:extLst>
                              <a:ext uri="{FF2B5EF4-FFF2-40B4-BE49-F238E27FC236}">
                                <a16:creationId xmlns:a16="http://schemas.microsoft.com/office/drawing/2014/main" id="{F5A55D8B-AEE6-457D-F798-4D8143443E5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6200000" flipH="1" flipV="1">
                            <a:off x="2854637" y="-762102"/>
                            <a:ext cx="3867977" cy="3867977"/>
                          </a:xfrm>
                          <a:prstGeom prst="arc">
                            <a:avLst>
                              <a:gd name="adj1" fmla="val 16008087"/>
                              <a:gd name="adj2" fmla="val 5597026"/>
                            </a:avLst>
                          </a:prstGeom>
                          <a:ln w="38100" cap="rnd">
                            <a:solidFill>
                              <a:srgbClr val="FFC000"/>
                            </a:solidFill>
                            <a:round/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Z"/>
                          </a:p>
                        </p:txBody>
                      </p:sp>
                      <p:sp>
                        <p:nvSpPr>
                          <p:cNvPr id="51" name="Arc 50">
                            <a:extLst>
                              <a:ext uri="{FF2B5EF4-FFF2-40B4-BE49-F238E27FC236}">
                                <a16:creationId xmlns:a16="http://schemas.microsoft.com/office/drawing/2014/main" id="{8942E785-AE74-C1AA-0FC3-3729A308569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5400000" flipH="1">
                            <a:off x="2851915" y="2767642"/>
                            <a:ext cx="3867977" cy="3867977"/>
                          </a:xfrm>
                          <a:prstGeom prst="arc">
                            <a:avLst>
                              <a:gd name="adj1" fmla="val 15863310"/>
                              <a:gd name="adj2" fmla="val 5785732"/>
                            </a:avLst>
                          </a:prstGeom>
                          <a:ln w="38100" cap="rnd">
                            <a:solidFill>
                              <a:schemeClr val="accent6">
                                <a:lumMod val="75000"/>
                              </a:schemeClr>
                            </a:solidFill>
                            <a:round/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CZ"/>
                          </a:p>
                        </p:txBody>
                      </p:sp>
                    </p:grpSp>
                    <p:sp>
                      <p:nvSpPr>
                        <p:cNvPr id="46" name="Oval 45">
                          <a:extLst>
                            <a:ext uri="{FF2B5EF4-FFF2-40B4-BE49-F238E27FC236}">
                              <a16:creationId xmlns:a16="http://schemas.microsoft.com/office/drawing/2014/main" id="{96F7F44A-8A8C-1DA5-83FB-4E921E43A0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2285" y="2568400"/>
                          <a:ext cx="754982" cy="754982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Z"/>
                        </a:p>
                      </p:txBody>
                    </p:sp>
                  </p:grpSp>
                  <p:sp>
                    <p:nvSpPr>
                      <p:cNvPr id="44" name="TextBox 43">
                        <a:extLst>
                          <a:ext uri="{FF2B5EF4-FFF2-40B4-BE49-F238E27FC236}">
                            <a16:creationId xmlns:a16="http://schemas.microsoft.com/office/drawing/2014/main" id="{02CDE646-3AD5-8A99-A751-4D40E5A5622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276089" y="2572885"/>
                        <a:ext cx="1015288" cy="7914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>
                          <a:lnSpc>
                            <a:spcPts val="900"/>
                          </a:lnSpc>
                        </a:pPr>
                        <a:r>
                          <a:rPr lang="cs-CZ" sz="1000" b="1" noProof="1"/>
                          <a:t>kulturní </a:t>
                        </a:r>
                      </a:p>
                      <a:p>
                        <a:pPr algn="ctr">
                          <a:lnSpc>
                            <a:spcPts val="900"/>
                          </a:lnSpc>
                        </a:pPr>
                        <a:r>
                          <a:rPr lang="cs-CZ" sz="1000" b="1" noProof="1"/>
                          <a:t>vnímavost</a:t>
                        </a:r>
                      </a:p>
                      <a:p>
                        <a:pPr algn="ctr">
                          <a:lnSpc>
                            <a:spcPts val="900"/>
                          </a:lnSpc>
                        </a:pPr>
                        <a:r>
                          <a:rPr lang="cs-CZ" sz="1000" b="1" noProof="1"/>
                          <a:t>personální</a:t>
                        </a:r>
                      </a:p>
                      <a:p>
                        <a:pPr algn="ctr">
                          <a:lnSpc>
                            <a:spcPts val="900"/>
                          </a:lnSpc>
                        </a:pPr>
                        <a:r>
                          <a:rPr lang="cs-CZ" sz="1000" b="1" noProof="1"/>
                          <a:t>způsobilost</a:t>
                        </a:r>
                      </a:p>
                      <a:p>
                        <a:pPr algn="ctr">
                          <a:lnSpc>
                            <a:spcPts val="900"/>
                          </a:lnSpc>
                        </a:pPr>
                        <a:r>
                          <a:rPr lang="cs-CZ" sz="1000" b="1" noProof="1"/>
                          <a:t>empatie</a:t>
                        </a:r>
                      </a:p>
                      <a:p>
                        <a:pPr algn="ctr">
                          <a:lnSpc>
                            <a:spcPts val="900"/>
                          </a:lnSpc>
                        </a:pPr>
                        <a:r>
                          <a:rPr lang="cs-CZ" sz="1000" b="1" noProof="1"/>
                          <a:t>etika </a:t>
                        </a:r>
                        <a:endParaRPr lang="en-CZ" sz="1000" b="1" noProof="1"/>
                      </a:p>
                    </p:txBody>
                  </p:sp>
                </p:grpSp>
              </p:grpSp>
            </p:grp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8932D8E8-EEFA-083B-653C-C78D99F138C9}"/>
                    </a:ext>
                  </a:extLst>
                </p:cNvPr>
                <p:cNvSpPr/>
                <p:nvPr/>
              </p:nvSpPr>
              <p:spPr>
                <a:xfrm>
                  <a:off x="6747849" y="3248674"/>
                  <a:ext cx="1873250" cy="1873250"/>
                </a:xfrm>
                <a:prstGeom prst="ellipse">
                  <a:avLst/>
                </a:prstGeom>
                <a:noFill/>
                <a:ln w="381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Z"/>
                </a:p>
              </p:txBody>
            </p:sp>
          </p:grp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D6B9C6F-F4EA-6F05-81DE-8098F60EC250}"/>
                  </a:ext>
                </a:extLst>
              </p:cNvPr>
              <p:cNvSpPr/>
              <p:nvPr/>
            </p:nvSpPr>
            <p:spPr>
              <a:xfrm>
                <a:off x="7171973" y="5321006"/>
                <a:ext cx="871459" cy="7777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Z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3DDE6D24-77EC-1E14-713E-3298B9E1CF06}"/>
                  </a:ext>
                </a:extLst>
              </p:cNvPr>
              <p:cNvSpPr/>
              <p:nvPr/>
            </p:nvSpPr>
            <p:spPr>
              <a:xfrm>
                <a:off x="8146685" y="4374785"/>
                <a:ext cx="783171" cy="6830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Z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186A66B-FA36-D9B3-D80F-AB7EEA89DCBD}"/>
                  </a:ext>
                </a:extLst>
              </p:cNvPr>
              <p:cNvSpPr/>
              <p:nvPr/>
            </p:nvSpPr>
            <p:spPr>
              <a:xfrm>
                <a:off x="6389424" y="4417740"/>
                <a:ext cx="724250" cy="6830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Z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5075B75-9E75-18B8-F043-BA73AFFA7B70}"/>
                  </a:ext>
                </a:extLst>
              </p:cNvPr>
              <p:cNvSpPr/>
              <p:nvPr/>
            </p:nvSpPr>
            <p:spPr>
              <a:xfrm>
                <a:off x="7314549" y="3475635"/>
                <a:ext cx="728883" cy="6830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Z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BBE588D-25AF-2F27-E78B-265BD0091CE5}"/>
                </a:ext>
              </a:extLst>
            </p:cNvPr>
            <p:cNvSpPr txBox="1"/>
            <p:nvPr/>
          </p:nvSpPr>
          <p:spPr>
            <a:xfrm>
              <a:off x="8088448" y="4477689"/>
              <a:ext cx="1015289" cy="560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cs-CZ" sz="1000" b="1" noProof="1"/>
                <a:t>inovační, </a:t>
              </a:r>
              <a:r>
                <a:rPr lang="en-CZ" sz="1000" b="1" noProof="1"/>
                <a:t>podnikatelské</a:t>
              </a:r>
            </a:p>
            <a:p>
              <a:pPr algn="ctr">
                <a:lnSpc>
                  <a:spcPts val="900"/>
                </a:lnSpc>
              </a:pPr>
              <a:r>
                <a:rPr lang="cs-CZ" sz="1000" b="1" noProof="1"/>
                <a:t>a projektové myšlení</a:t>
              </a:r>
              <a:endParaRPr lang="en-CZ" sz="1000" b="1" noProof="1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29AB5E4-F705-CBC3-9442-16DF50938061}"/>
                </a:ext>
              </a:extLst>
            </p:cNvPr>
            <p:cNvSpPr txBox="1"/>
            <p:nvPr/>
          </p:nvSpPr>
          <p:spPr>
            <a:xfrm>
              <a:off x="6189142" y="4470865"/>
              <a:ext cx="1043345" cy="560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en-GB" sz="1000" b="1" noProof="1"/>
                <a:t>i</a:t>
              </a:r>
              <a:r>
                <a:rPr lang="en-CZ" sz="1000" b="1" noProof="1"/>
                <a:t>nter-</a:t>
              </a:r>
            </a:p>
            <a:p>
              <a:pPr algn="ctr">
                <a:lnSpc>
                  <a:spcPts val="900"/>
                </a:lnSpc>
              </a:pPr>
              <a:r>
                <a:rPr lang="en-CZ" sz="1000" b="1" noProof="1"/>
                <a:t>disciplinární </a:t>
              </a:r>
            </a:p>
            <a:p>
              <a:pPr algn="ctr">
                <a:lnSpc>
                  <a:spcPts val="900"/>
                </a:lnSpc>
              </a:pPr>
              <a:r>
                <a:rPr lang="en-CZ" sz="1000" b="1" noProof="1"/>
                <a:t>a systémové </a:t>
              </a:r>
            </a:p>
            <a:p>
              <a:pPr algn="ctr">
                <a:lnSpc>
                  <a:spcPts val="900"/>
                </a:lnSpc>
              </a:pPr>
              <a:r>
                <a:rPr lang="en-CZ" sz="1000" b="1" noProof="1"/>
                <a:t>myšlení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7F5B13-93B5-9023-CDB7-FCA9A923D526}"/>
                </a:ext>
              </a:extLst>
            </p:cNvPr>
            <p:cNvSpPr txBox="1"/>
            <p:nvPr/>
          </p:nvSpPr>
          <p:spPr>
            <a:xfrm>
              <a:off x="7195572" y="3578659"/>
              <a:ext cx="1015289" cy="560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cs-CZ" sz="1000" b="1" noProof="1"/>
                <a:t>kritické myšlení</a:t>
              </a:r>
            </a:p>
            <a:p>
              <a:pPr algn="ctr">
                <a:lnSpc>
                  <a:spcPts val="900"/>
                </a:lnSpc>
              </a:pPr>
              <a:r>
                <a:rPr lang="cs-CZ" sz="1000" b="1" noProof="1"/>
                <a:t>představivost</a:t>
              </a:r>
            </a:p>
            <a:p>
              <a:pPr algn="ctr">
                <a:lnSpc>
                  <a:spcPts val="900"/>
                </a:lnSpc>
              </a:pPr>
              <a:r>
                <a:rPr lang="cs-CZ" sz="1000" b="1" noProof="1"/>
                <a:t>tvořivost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ED033D-39B1-2D69-DA16-2D32E199E4EF}"/>
                </a:ext>
              </a:extLst>
            </p:cNvPr>
            <p:cNvSpPr txBox="1"/>
            <p:nvPr/>
          </p:nvSpPr>
          <p:spPr>
            <a:xfrm>
              <a:off x="6994182" y="5324884"/>
              <a:ext cx="1263502" cy="8135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cs-CZ" sz="1000" b="1" noProof="1"/>
                <a:t>oborové </a:t>
              </a:r>
            </a:p>
            <a:p>
              <a:pPr algn="ctr">
                <a:lnSpc>
                  <a:spcPts val="900"/>
                </a:lnSpc>
              </a:pPr>
              <a:r>
                <a:rPr lang="cs-CZ" sz="1000" b="1" noProof="1"/>
                <a:t>kompetence</a:t>
              </a:r>
            </a:p>
            <a:p>
              <a:pPr algn="ctr">
                <a:lnSpc>
                  <a:spcPts val="900"/>
                </a:lnSpc>
              </a:pPr>
              <a:r>
                <a:rPr lang="cs-CZ" sz="900" noProof="1"/>
                <a:t>technologická, </a:t>
              </a:r>
            </a:p>
            <a:p>
              <a:pPr algn="ctr">
                <a:lnSpc>
                  <a:spcPts val="900"/>
                </a:lnSpc>
              </a:pPr>
              <a:r>
                <a:rPr lang="cs-CZ" sz="900" noProof="1"/>
                <a:t>analytická, </a:t>
              </a:r>
            </a:p>
            <a:p>
              <a:pPr algn="ctr">
                <a:lnSpc>
                  <a:spcPts val="900"/>
                </a:lnSpc>
              </a:pPr>
              <a:r>
                <a:rPr lang="cs-CZ" sz="900" noProof="1"/>
                <a:t>Informační způsobilost</a:t>
              </a:r>
              <a:endParaRPr lang="en-CZ" sz="1000" noProof="1"/>
            </a:p>
          </p:txBody>
        </p:sp>
      </p:grpSp>
      <p:pic>
        <p:nvPicPr>
          <p:cNvPr id="15" name="Obrázek 7" descr="BUT_color_RGB_EN.png">
            <a:extLst>
              <a:ext uri="{FF2B5EF4-FFF2-40B4-BE49-F238E27FC236}">
                <a16:creationId xmlns:a16="http://schemas.microsoft.com/office/drawing/2014/main" id="{1C025CA5-2394-F50E-5647-D0F5958CB7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68112"/>
          <a:stretch>
            <a:fillRect/>
          </a:stretch>
        </p:blipFill>
        <p:spPr>
          <a:xfrm>
            <a:off x="11234531" y="119269"/>
            <a:ext cx="845024" cy="8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87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415</Words>
  <Application>Microsoft Office PowerPoint</Application>
  <PresentationFormat>Širokoúhlá obrazovka</PresentationFormat>
  <Paragraphs>94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Courier New</vt:lpstr>
      <vt:lpstr>Office Theme</vt:lpstr>
      <vt:lpstr>VOŠ a VŠ</vt:lpstr>
      <vt:lpstr>vyšší odborné školství a školy</vt:lpstr>
      <vt:lpstr>Prezentace aplikace PowerPoint</vt:lpstr>
      <vt:lpstr>kvalifikační mezera</vt:lpstr>
      <vt:lpstr>demografická křivka a zájem o studia</vt:lpstr>
      <vt:lpstr>voš vyšší odborné školy</vt:lpstr>
      <vt:lpstr>VOŠ-voš a VŠ</vt:lpstr>
      <vt:lpstr>modely spolupráce voš a VŠ</vt:lpstr>
      <vt:lpstr>možná symbioza VOŠ a VŠ</vt:lpstr>
      <vt:lpstr>trendy vysokoškolských studií pro 21. století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Janíček Ladislav (2121)</dc:creator>
  <cp:lastModifiedBy>Lenka Vlková</cp:lastModifiedBy>
  <cp:revision>10</cp:revision>
  <dcterms:created xsi:type="dcterms:W3CDTF">2026-09-22T07:20:21Z</dcterms:created>
  <dcterms:modified xsi:type="dcterms:W3CDTF">2026-09-22T10:15:06Z</dcterms:modified>
</cp:coreProperties>
</file>